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369" r:id="rId6"/>
    <p:sldId id="359" r:id="rId7"/>
    <p:sldId id="365" r:id="rId8"/>
    <p:sldId id="364" r:id="rId9"/>
    <p:sldId id="362" r:id="rId10"/>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맑은 고딕"/>
          <a:ea typeface="맑은 고딕"/>
          <a:cs typeface="맑은 고딕"/>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맑은 고딕"/>
          <a:ea typeface="맑은 고딕"/>
          <a:cs typeface="맑은 고딕"/>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맑은 고딕"/>
          <a:ea typeface="맑은 고딕"/>
          <a:cs typeface="맑은 고딕"/>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맑은 고딕"/>
          <a:ea typeface="맑은 고딕"/>
          <a:cs typeface="맑은 고딕"/>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맑은 고딕"/>
          <a:ea typeface="맑은 고딕"/>
          <a:cs typeface="맑은 고딕"/>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맑은 고딕"/>
          <a:ea typeface="맑은 고딕"/>
          <a:cs typeface="맑은 고딕"/>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맑은 고딕"/>
          <a:ea typeface="맑은 고딕"/>
          <a:cs typeface="맑은 고딕"/>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맑은 고딕"/>
          <a:ea typeface="맑은 고딕"/>
          <a:cs typeface="맑은 고딕"/>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맑은 고딕"/>
          <a:ea typeface="맑은 고딕"/>
          <a:cs typeface="맑은 고딕"/>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맑은 고딕"/>
          <a:ea typeface="맑은 고딕"/>
          <a:cs typeface="맑은 고딕"/>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맑은 고딕"/>
          <a:ea typeface="맑은 고딕"/>
          <a:cs typeface="맑은 고딕"/>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맑은 고딕"/>
          <a:ea typeface="맑은 고딕"/>
          <a:cs typeface="맑은 고딕"/>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맑은 고딕"/>
          <a:ea typeface="맑은 고딕"/>
          <a:cs typeface="맑은 고딕"/>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478"/>
  </p:normalViewPr>
  <p:slideViewPr>
    <p:cSldViewPr snapToGrid="0" snapToObjects="1">
      <p:cViewPr varScale="1">
        <p:scale>
          <a:sx n="77" d="100"/>
          <a:sy n="77" d="100"/>
        </p:scale>
        <p:origin x="8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90056235"/>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3557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914400" eaLnBrk="1" fontAlgn="auto" latinLnBrk="0" hangingPunct="1">
              <a:lnSpc>
                <a:spcPct val="100000"/>
              </a:lnSpc>
              <a:spcBef>
                <a:spcPts val="0"/>
              </a:spcBef>
              <a:spcAft>
                <a:spcPts val="0"/>
              </a:spcAft>
              <a:buClrTx/>
              <a:buSzTx/>
              <a:buFontTx/>
              <a:buNone/>
              <a:tabLst/>
              <a:defRPr/>
            </a:pPr>
            <a:r>
              <a:rPr lang="ko-KR" altLang="en-US" sz="1200" b="0" i="0" dirty="0" smtClean="0">
                <a:effectLst/>
                <a:latin typeface="+mn-lt"/>
                <a:ea typeface="+mn-ea"/>
                <a:cs typeface="+mn-cs"/>
                <a:sym typeface="Calibri"/>
              </a:rPr>
              <a:t>대비 손실 함수</a:t>
            </a:r>
            <a:r>
              <a:rPr lang="en-US" altLang="ko-KR" sz="1200" b="0" i="0" dirty="0" smtClean="0">
                <a:effectLst/>
                <a:latin typeface="+mn-lt"/>
                <a:ea typeface="+mn-ea"/>
                <a:cs typeface="+mn-cs"/>
                <a:sym typeface="Calibri"/>
              </a:rPr>
              <a:t>(Contrastive Loss function)</a:t>
            </a:r>
            <a:r>
              <a:rPr lang="ko-KR" altLang="en-US" dirty="0" smtClean="0"/>
              <a:t/>
            </a:r>
            <a:br>
              <a:rPr lang="ko-KR" altLang="en-US" dirty="0" smtClean="0"/>
            </a:br>
            <a:r>
              <a:rPr lang="en-US" altLang="ko-KR" sz="1200" b="0" i="0" dirty="0" err="1" smtClean="0">
                <a:effectLst/>
                <a:latin typeface="+mn-lt"/>
                <a:ea typeface="+mn-ea"/>
                <a:cs typeface="+mn-cs"/>
                <a:sym typeface="Calibri"/>
              </a:rPr>
              <a:t>siamese</a:t>
            </a:r>
            <a:r>
              <a:rPr lang="en-US" altLang="ko-KR" sz="1200" b="0" i="0" dirty="0" smtClean="0">
                <a:effectLst/>
                <a:latin typeface="+mn-lt"/>
                <a:ea typeface="+mn-ea"/>
                <a:cs typeface="+mn-cs"/>
                <a:sym typeface="Calibri"/>
              </a:rPr>
              <a:t> </a:t>
            </a:r>
            <a:r>
              <a:rPr lang="ko-KR" altLang="en-US" sz="1200" b="0" i="0" dirty="0" smtClean="0">
                <a:effectLst/>
                <a:latin typeface="+mn-lt"/>
                <a:ea typeface="+mn-ea"/>
                <a:cs typeface="+mn-cs"/>
                <a:sym typeface="Calibri"/>
              </a:rPr>
              <a:t>아키텍처의 목적은 입력 이미지를 분류하는 것이 아니라 이미지를 구분하는 것입니다</a:t>
            </a:r>
            <a:r>
              <a:rPr lang="en-US" altLang="ko-KR" sz="1200" b="0" i="0" dirty="0" smtClean="0">
                <a:effectLst/>
                <a:latin typeface="+mn-lt"/>
                <a:ea typeface="+mn-ea"/>
                <a:cs typeface="+mn-cs"/>
                <a:sym typeface="Calibri"/>
              </a:rPr>
              <a:t>. </a:t>
            </a:r>
            <a:r>
              <a:rPr lang="ko-KR" altLang="en-US" sz="1200" b="0" i="0" dirty="0" smtClean="0">
                <a:effectLst/>
                <a:latin typeface="+mn-lt"/>
                <a:ea typeface="+mn-ea"/>
                <a:cs typeface="+mn-cs"/>
                <a:sym typeface="Calibri"/>
              </a:rPr>
              <a:t>따라서 분류 손실함수</a:t>
            </a:r>
            <a:r>
              <a:rPr lang="en-US" altLang="ko-KR" sz="1200" b="0" i="0" dirty="0" smtClean="0">
                <a:effectLst/>
                <a:latin typeface="+mn-lt"/>
                <a:ea typeface="+mn-ea"/>
                <a:cs typeface="+mn-cs"/>
                <a:sym typeface="Calibri"/>
              </a:rPr>
              <a:t>(classification loss function)(cross entropy</a:t>
            </a:r>
            <a:r>
              <a:rPr lang="ko-KR" altLang="en-US" sz="1200" b="0" i="0" dirty="0" smtClean="0">
                <a:effectLst/>
                <a:latin typeface="+mn-lt"/>
                <a:ea typeface="+mn-ea"/>
                <a:cs typeface="+mn-cs"/>
                <a:sym typeface="Calibri"/>
              </a:rPr>
              <a:t>와 같은</a:t>
            </a:r>
            <a:r>
              <a:rPr lang="en-US" altLang="ko-KR" sz="1200" b="0" i="0" dirty="0" smtClean="0">
                <a:effectLst/>
                <a:latin typeface="+mn-lt"/>
                <a:ea typeface="+mn-ea"/>
                <a:cs typeface="+mn-cs"/>
                <a:sym typeface="Calibri"/>
              </a:rPr>
              <a:t>)</a:t>
            </a:r>
            <a:r>
              <a:rPr lang="ko-KR" altLang="en-US" sz="1200" b="0" i="0" dirty="0" smtClean="0">
                <a:effectLst/>
                <a:latin typeface="+mn-lt"/>
                <a:ea typeface="+mn-ea"/>
                <a:cs typeface="+mn-cs"/>
                <a:sym typeface="Calibri"/>
              </a:rPr>
              <a:t>가 가장 적합하지는 않습니다</a:t>
            </a:r>
            <a:r>
              <a:rPr lang="en-US" altLang="ko-KR" sz="1200" b="0" i="0" dirty="0" smtClean="0">
                <a:effectLst/>
                <a:latin typeface="+mn-lt"/>
                <a:ea typeface="+mn-ea"/>
                <a:cs typeface="+mn-cs"/>
                <a:sym typeface="Calibri"/>
              </a:rPr>
              <a:t>. </a:t>
            </a:r>
            <a:r>
              <a:rPr lang="ko-KR" altLang="en-US" sz="1200" b="0" i="0" dirty="0" smtClean="0">
                <a:effectLst/>
                <a:latin typeface="+mn-lt"/>
                <a:ea typeface="+mn-ea"/>
                <a:cs typeface="+mn-cs"/>
                <a:sym typeface="Calibri"/>
              </a:rPr>
              <a:t>대신 이 아키텍처는 대비 함수</a:t>
            </a:r>
            <a:r>
              <a:rPr lang="en-US" altLang="ko-KR" sz="1200" b="0" i="0" dirty="0" smtClean="0">
                <a:effectLst/>
                <a:latin typeface="+mn-lt"/>
                <a:ea typeface="+mn-ea"/>
                <a:cs typeface="+mn-cs"/>
                <a:sym typeface="Calibri"/>
              </a:rPr>
              <a:t>(contrastive function)</a:t>
            </a:r>
            <a:r>
              <a:rPr lang="ko-KR" altLang="en-US" sz="1200" b="0" i="0" dirty="0" smtClean="0">
                <a:effectLst/>
                <a:latin typeface="+mn-lt"/>
                <a:ea typeface="+mn-ea"/>
                <a:cs typeface="+mn-cs"/>
                <a:sym typeface="Calibri"/>
              </a:rPr>
              <a:t>를 사용하는 것이 더 적합합니다</a:t>
            </a:r>
            <a:r>
              <a:rPr lang="en-US" altLang="ko-KR" sz="1200" b="0" i="0" dirty="0" smtClean="0">
                <a:effectLst/>
                <a:latin typeface="+mn-lt"/>
                <a:ea typeface="+mn-ea"/>
                <a:cs typeface="+mn-cs"/>
                <a:sym typeface="Calibri"/>
              </a:rPr>
              <a:t>. </a:t>
            </a:r>
            <a:r>
              <a:rPr lang="ko-KR" altLang="en-US" sz="1200" b="0" i="0" dirty="0" smtClean="0">
                <a:effectLst/>
                <a:latin typeface="+mn-lt"/>
                <a:ea typeface="+mn-ea"/>
                <a:cs typeface="+mn-cs"/>
                <a:sym typeface="Calibri"/>
              </a:rPr>
              <a:t>직관적으로 이 함수는 네트워크가 주어진 이미지 쌍을 얼마나 잘 구별하는지 평가합니다</a:t>
            </a:r>
            <a:r>
              <a:rPr lang="en-US" altLang="ko-KR" sz="1200" b="0" i="0" dirty="0" smtClean="0">
                <a:effectLst/>
                <a:latin typeface="+mn-lt"/>
                <a:ea typeface="+mn-ea"/>
                <a:cs typeface="+mn-cs"/>
                <a:sym typeface="Calibri"/>
              </a:rPr>
              <a:t>.</a:t>
            </a:r>
            <a:endParaRPr lang="ko-KR" altLang="en-US" sz="1200" b="0" i="0" dirty="0" smtClean="0">
              <a:effectLst/>
              <a:latin typeface="+mn-lt"/>
              <a:ea typeface="+mn-ea"/>
              <a:cs typeface="+mn-cs"/>
              <a:sym typeface="Calibri"/>
            </a:endParaRPr>
          </a:p>
          <a:p>
            <a:endParaRPr lang="en-US" dirty="0"/>
          </a:p>
        </p:txBody>
      </p:sp>
    </p:spTree>
    <p:extLst>
      <p:ext uri="{BB962C8B-B14F-4D97-AF65-F5344CB8AC3E}">
        <p14:creationId xmlns:p14="http://schemas.microsoft.com/office/powerpoint/2010/main" val="843469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09293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effectLst/>
                <a:latin typeface="+mn-lt"/>
                <a:ea typeface="+mn-ea"/>
                <a:cs typeface="+mn-cs"/>
                <a:sym typeface="Calibri"/>
              </a:rPr>
              <a:t>The following convolutional neural network architecture</a:t>
            </a:r>
          </a:p>
          <a:p>
            <a:r>
              <a:rPr lang="en-US" sz="1200" dirty="0" smtClean="0">
                <a:effectLst/>
                <a:latin typeface="+mn-lt"/>
                <a:ea typeface="+mn-ea"/>
                <a:cs typeface="+mn-cs"/>
                <a:sym typeface="Calibri"/>
              </a:rPr>
              <a:t>was used to train a classifier that predicts the</a:t>
            </a:r>
          </a:p>
          <a:p>
            <a:r>
              <a:rPr lang="en-US" sz="1200" dirty="0" smtClean="0">
                <a:effectLst/>
                <a:latin typeface="+mn-lt"/>
                <a:ea typeface="+mn-ea"/>
                <a:cs typeface="+mn-cs"/>
                <a:sym typeface="Calibri"/>
              </a:rPr>
              <a:t>artist label on individual paintings. Then we use the</a:t>
            </a:r>
          </a:p>
          <a:p>
            <a:r>
              <a:rPr lang="en-US" sz="1200" dirty="0" smtClean="0">
                <a:effectLst/>
                <a:latin typeface="+mn-lt"/>
                <a:ea typeface="+mn-ea"/>
                <a:cs typeface="+mn-cs"/>
                <a:sym typeface="Calibri"/>
              </a:rPr>
              <a:t>output of the network as a feature vector, and use</a:t>
            </a:r>
          </a:p>
          <a:p>
            <a:r>
              <a:rPr lang="en-US" sz="1200" dirty="0" smtClean="0">
                <a:effectLst/>
                <a:latin typeface="+mn-lt"/>
                <a:ea typeface="+mn-ea"/>
                <a:cs typeface="+mn-cs"/>
                <a:sym typeface="Calibri"/>
              </a:rPr>
              <a:t>cosine similarity for final classification. Batch Normalization</a:t>
            </a:r>
          </a:p>
          <a:p>
            <a:r>
              <a:rPr lang="en-US" sz="1200" dirty="0" smtClean="0">
                <a:effectLst/>
                <a:latin typeface="+mn-lt"/>
                <a:ea typeface="+mn-ea"/>
                <a:cs typeface="+mn-cs"/>
                <a:sym typeface="Calibri"/>
              </a:rPr>
              <a:t>and Dropout were used as appropriate.</a:t>
            </a:r>
          </a:p>
          <a:p>
            <a:r>
              <a:rPr lang="en-US" sz="1200" b="0" i="0" dirty="0" smtClean="0">
                <a:effectLst/>
                <a:latin typeface="+mn-lt"/>
                <a:ea typeface="+mn-ea"/>
                <a:cs typeface="+mn-cs"/>
                <a:sym typeface="Calibri"/>
              </a:rPr>
              <a:t>Depiction below illustrates the architecture of the final convolutional neural network with non-</a:t>
            </a:r>
            <a:r>
              <a:rPr lang="en-US" sz="1200" b="0" i="0" dirty="0" err="1" smtClean="0">
                <a:effectLst/>
                <a:latin typeface="+mn-lt"/>
                <a:ea typeface="+mn-ea"/>
                <a:cs typeface="+mn-cs"/>
                <a:sym typeface="Calibri"/>
              </a:rPr>
              <a:t>linearities</a:t>
            </a:r>
            <a:r>
              <a:rPr lang="en-US" sz="1200" b="0" i="0" dirty="0" smtClean="0">
                <a:effectLst/>
                <a:latin typeface="+mn-lt"/>
                <a:ea typeface="+mn-ea"/>
                <a:cs typeface="+mn-cs"/>
                <a:sym typeface="Calibri"/>
              </a:rPr>
              <a:t>, dropouts and batch normalization layers omitted. 3x3 convolutional filters with stride 1 are used to produce feature maps, that are two neurons smaller along each of the two dimensions, than their input volumes. Zero padding is then used to retain the original shape and 2x2 max pooling with stride 2 halves the number of neurons along each of the two dimensions. Non-</a:t>
            </a:r>
            <a:r>
              <a:rPr lang="en-US" sz="1200" b="0" i="0" dirty="0" err="1" smtClean="0">
                <a:effectLst/>
                <a:latin typeface="+mn-lt"/>
                <a:ea typeface="+mn-ea"/>
                <a:cs typeface="+mn-cs"/>
                <a:sym typeface="Calibri"/>
              </a:rPr>
              <a:t>linearities</a:t>
            </a:r>
            <a:r>
              <a:rPr lang="en-US" sz="1200" b="0" i="0" dirty="0" smtClean="0">
                <a:effectLst/>
                <a:latin typeface="+mn-lt"/>
                <a:ea typeface="+mn-ea"/>
                <a:cs typeface="+mn-cs"/>
                <a:sym typeface="Calibri"/>
              </a:rPr>
              <a:t> are applied to convolution and fully connected outputs using the </a:t>
            </a:r>
            <a:r>
              <a:rPr lang="en-US" sz="1200" b="0" i="0" dirty="0" err="1" smtClean="0">
                <a:effectLst/>
                <a:latin typeface="+mn-lt"/>
                <a:ea typeface="+mn-ea"/>
                <a:cs typeface="+mn-cs"/>
                <a:sym typeface="Calibri"/>
              </a:rPr>
              <a:t>PReLU</a:t>
            </a:r>
            <a:r>
              <a:rPr lang="en-US" sz="1200" b="0" i="0" dirty="0" smtClean="0">
                <a:effectLst/>
                <a:latin typeface="+mn-lt"/>
                <a:ea typeface="+mn-ea"/>
                <a:cs typeface="+mn-cs"/>
                <a:sym typeface="Calibri"/>
              </a:rPr>
              <a:t> function (Leaky </a:t>
            </a:r>
            <a:r>
              <a:rPr lang="en-US" sz="1200" b="0" i="0" dirty="0" err="1" smtClean="0">
                <a:effectLst/>
                <a:latin typeface="+mn-lt"/>
                <a:ea typeface="+mn-ea"/>
                <a:cs typeface="+mn-cs"/>
                <a:sym typeface="Calibri"/>
              </a:rPr>
              <a:t>ReLU</a:t>
            </a:r>
            <a:r>
              <a:rPr lang="en-US" sz="1200" b="0" i="0" dirty="0" smtClean="0">
                <a:effectLst/>
                <a:latin typeface="+mn-lt"/>
                <a:ea typeface="+mn-ea"/>
                <a:cs typeface="+mn-cs"/>
                <a:sym typeface="Calibri"/>
              </a:rPr>
              <a:t> with trainable slope parameter in the negative part). Dense layers at the end of the architecture are the reason why fixed-size inputs need to be fed to the network. The model is regularized using dropout, batch normalization layers and L2 weight penalties</a:t>
            </a:r>
            <a:r>
              <a:rPr lang="ko-KR" altLang="en-US" dirty="0" smtClean="0"/>
              <a:t/>
            </a:r>
            <a:br>
              <a:rPr lang="ko-KR" altLang="en-US" dirty="0" smtClean="0"/>
            </a:br>
            <a:r>
              <a:rPr lang="en-US" sz="1200" b="0" i="0" dirty="0" smtClean="0">
                <a:effectLst/>
                <a:latin typeface="+mn-lt"/>
                <a:ea typeface="+mn-ea"/>
                <a:cs typeface="+mn-cs"/>
                <a:sym typeface="Calibri"/>
              </a:rPr>
              <a:t/>
            </a:r>
            <a:br>
              <a:rPr lang="en-US" sz="1200" b="0" i="0" dirty="0" smtClean="0">
                <a:effectLst/>
                <a:latin typeface="+mn-lt"/>
                <a:ea typeface="+mn-ea"/>
                <a:cs typeface="+mn-cs"/>
                <a:sym typeface="Calibri"/>
              </a:rPr>
            </a:br>
            <a:r>
              <a:rPr lang="en-US" sz="1200" b="0" i="0" dirty="0" smtClean="0">
                <a:effectLst/>
                <a:latin typeface="+mn-lt"/>
                <a:ea typeface="+mn-ea"/>
                <a:cs typeface="+mn-cs"/>
                <a:sym typeface="Calibri"/>
              </a:rPr>
              <a:t>1. 학습 데이터 전체가 아닌 batch 단위로 </a:t>
            </a:r>
            <a:r>
              <a:rPr lang="en-US" sz="1200" b="0" i="0" dirty="0" err="1" smtClean="0">
                <a:effectLst/>
                <a:latin typeface="+mn-lt"/>
                <a:ea typeface="+mn-ea"/>
                <a:cs typeface="+mn-cs"/>
                <a:sym typeface="Calibri"/>
              </a:rPr>
              <a:t>DW를</a:t>
            </a:r>
            <a:r>
              <a:rPr lang="en-US" sz="1200" b="0" i="0" dirty="0" smtClean="0">
                <a:effectLst/>
                <a:latin typeface="+mn-lt"/>
                <a:ea typeface="+mn-ea"/>
                <a:cs typeface="+mn-cs"/>
                <a:sym typeface="Calibri"/>
              </a:rPr>
              <a:t> 하고, 각 </a:t>
            </a:r>
            <a:r>
              <a:rPr lang="en-US" sz="1200" b="0" i="0" dirty="0" err="1" smtClean="0">
                <a:effectLst/>
                <a:latin typeface="+mn-lt"/>
                <a:ea typeface="+mn-ea"/>
                <a:cs typeface="+mn-cs"/>
                <a:sym typeface="Calibri"/>
              </a:rPr>
              <a:t>layer별</a:t>
            </a:r>
            <a:r>
              <a:rPr lang="en-US" sz="1200" b="0" i="0" dirty="0" smtClean="0">
                <a:effectLst/>
                <a:latin typeface="+mn-lt"/>
                <a:ea typeface="+mn-ea"/>
                <a:cs typeface="+mn-cs"/>
                <a:sym typeface="Calibri"/>
              </a:rPr>
              <a:t> </a:t>
            </a:r>
            <a:r>
              <a:rPr lang="en-US" sz="1200" b="0" i="0" dirty="0" err="1" smtClean="0">
                <a:effectLst/>
                <a:latin typeface="+mn-lt"/>
                <a:ea typeface="+mn-ea"/>
                <a:cs typeface="+mn-cs"/>
                <a:sym typeface="Calibri"/>
              </a:rPr>
              <a:t>logit들이</a:t>
            </a:r>
            <a:r>
              <a:rPr lang="en-US" sz="1200" b="0" i="0" dirty="0" smtClean="0">
                <a:effectLst/>
                <a:latin typeface="+mn-lt"/>
                <a:ea typeface="+mn-ea"/>
                <a:cs typeface="+mn-cs"/>
                <a:sym typeface="Calibri"/>
              </a:rPr>
              <a:t> 그 대상이다. (activation 전에 batch normalization 수행)</a:t>
            </a:r>
          </a:p>
          <a:p>
            <a:r>
              <a:rPr lang="en-US" sz="1200" b="0" i="0" dirty="0" smtClean="0">
                <a:effectLst/>
                <a:latin typeface="+mn-lt"/>
                <a:ea typeface="+mn-ea"/>
                <a:cs typeface="+mn-cs"/>
                <a:sym typeface="Calibri"/>
              </a:rPr>
              <a:t>2. </a:t>
            </a:r>
            <a:r>
              <a:rPr lang="en-US" sz="1200" b="0" i="0" dirty="0" err="1" smtClean="0">
                <a:effectLst/>
                <a:latin typeface="+mn-lt"/>
                <a:ea typeface="+mn-ea"/>
                <a:cs typeface="+mn-cs"/>
                <a:sym typeface="Calibri"/>
              </a:rPr>
              <a:t>DW는</a:t>
            </a:r>
            <a:r>
              <a:rPr lang="en-US" sz="1200" b="0" i="0" dirty="0" smtClean="0">
                <a:effectLst/>
                <a:latin typeface="+mn-lt"/>
                <a:ea typeface="+mn-ea"/>
                <a:cs typeface="+mn-cs"/>
                <a:sym typeface="Calibri"/>
              </a:rPr>
              <a:t> 먼저 </a:t>
            </a:r>
            <a:r>
              <a:rPr lang="en-US" sz="1200" b="0" i="0" dirty="0" err="1" smtClean="0">
                <a:effectLst/>
                <a:latin typeface="+mn-lt"/>
                <a:ea typeface="+mn-ea"/>
                <a:cs typeface="+mn-cs"/>
                <a:sym typeface="Calibri"/>
              </a:rPr>
              <a:t>batch의</a:t>
            </a:r>
            <a:r>
              <a:rPr lang="en-US" sz="1200" b="0" i="0" dirty="0" smtClean="0">
                <a:effectLst/>
                <a:latin typeface="+mn-lt"/>
                <a:ea typeface="+mn-ea"/>
                <a:cs typeface="+mn-cs"/>
                <a:sym typeface="Calibri"/>
              </a:rPr>
              <a:t> 평균을 빼고 표준편차를 나눠주는 정규화과정이 있다. (학습 대상 없음, </a:t>
            </a:r>
            <a:r>
              <a:rPr lang="en-US" sz="1200" b="0" i="0" dirty="0" err="1" smtClean="0">
                <a:effectLst/>
                <a:latin typeface="+mn-lt"/>
                <a:ea typeface="+mn-ea"/>
                <a:cs typeface="+mn-cs"/>
                <a:sym typeface="Calibri"/>
              </a:rPr>
              <a:t>layer별로</a:t>
            </a:r>
            <a:r>
              <a:rPr lang="en-US" sz="1200" b="0" i="0" dirty="0" smtClean="0">
                <a:effectLst/>
                <a:latin typeface="+mn-lt"/>
                <a:ea typeface="+mn-ea"/>
                <a:cs typeface="+mn-cs"/>
                <a:sym typeface="Calibri"/>
              </a:rPr>
              <a:t> </a:t>
            </a:r>
            <a:r>
              <a:rPr lang="en-US" sz="1200" b="0" i="0" dirty="0" err="1" smtClean="0">
                <a:effectLst/>
                <a:latin typeface="+mn-lt"/>
                <a:ea typeface="+mn-ea"/>
                <a:cs typeface="+mn-cs"/>
                <a:sym typeface="Calibri"/>
              </a:rPr>
              <a:t>batch평균</a:t>
            </a:r>
            <a:r>
              <a:rPr lang="en-US" sz="1200" b="0" i="0" dirty="0" smtClean="0">
                <a:effectLst/>
                <a:latin typeface="+mn-lt"/>
                <a:ea typeface="+mn-ea"/>
                <a:cs typeface="+mn-cs"/>
                <a:sym typeface="Calibri"/>
              </a:rPr>
              <a:t>/표준편차 하나씩만 구하면 됨)</a:t>
            </a:r>
          </a:p>
          <a:p>
            <a:r>
              <a:rPr lang="en-US" sz="1200" b="0" i="0" dirty="0" smtClean="0">
                <a:effectLst/>
                <a:latin typeface="+mn-lt"/>
                <a:ea typeface="+mn-ea"/>
                <a:cs typeface="+mn-cs"/>
                <a:sym typeface="Calibri"/>
              </a:rPr>
              <a:t>3. 정규화된 데이터에 대해서 각 뉴런 별로 scale, </a:t>
            </a:r>
            <a:r>
              <a:rPr lang="en-US" sz="1200" b="0" i="0" dirty="0" err="1" smtClean="0">
                <a:effectLst/>
                <a:latin typeface="+mn-lt"/>
                <a:ea typeface="+mn-ea"/>
                <a:cs typeface="+mn-cs"/>
                <a:sym typeface="Calibri"/>
              </a:rPr>
              <a:t>offset을</a:t>
            </a:r>
            <a:r>
              <a:rPr lang="en-US" sz="1200" b="0" i="0" dirty="0" smtClean="0">
                <a:effectLst/>
                <a:latin typeface="+mn-lt"/>
                <a:ea typeface="+mn-ea"/>
                <a:cs typeface="+mn-cs"/>
                <a:sym typeface="Calibri"/>
              </a:rPr>
              <a:t> 적용한다. (각 뉴런 별로 2개의 학습 대상이 되는 파라미터 존재)</a:t>
            </a:r>
          </a:p>
          <a:p>
            <a:r>
              <a:rPr lang="en-US" dirty="0" smtClean="0"/>
              <a:t/>
            </a:r>
            <a:br>
              <a:rPr lang="en-US" dirty="0" smtClean="0"/>
            </a:br>
            <a:endParaRPr lang="en-US" dirty="0"/>
          </a:p>
        </p:txBody>
      </p:sp>
    </p:spTree>
    <p:extLst>
      <p:ext uri="{BB962C8B-B14F-4D97-AF65-F5344CB8AC3E}">
        <p14:creationId xmlns:p14="http://schemas.microsoft.com/office/powerpoint/2010/main" val="1419444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34787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제목 슬라이드">
    <p:spTree>
      <p:nvGrpSpPr>
        <p:cNvPr id="1" name=""/>
        <p:cNvGrpSpPr/>
        <p:nvPr/>
      </p:nvGrpSpPr>
      <p:grpSpPr>
        <a:xfrm>
          <a:off x="0" y="0"/>
          <a:ext cx="0" cy="0"/>
          <a:chOff x="0" y="0"/>
          <a:chExt cx="0" cy="0"/>
        </a:xfrm>
      </p:grpSpPr>
      <p:sp>
        <p:nvSpPr>
          <p:cNvPr id="16" name="Shape 16"/>
          <p:cNvSpPr>
            <a:spLocks noGrp="1"/>
          </p:cNvSpPr>
          <p:nvPr>
            <p:ph type="title"/>
          </p:nvPr>
        </p:nvSpPr>
        <p:spPr>
          <a:xfrm>
            <a:off x="685800" y="1122362"/>
            <a:ext cx="7772400" cy="2387601"/>
          </a:xfrm>
          <a:prstGeom prst="rect">
            <a:avLst/>
          </a:prstGeom>
        </p:spPr>
        <p:txBody>
          <a:bodyPr anchor="b"/>
          <a:lstStyle>
            <a:lvl1pPr algn="ctr">
              <a:defRPr sz="6000"/>
            </a:lvl1pPr>
          </a:lstStyle>
          <a:p>
            <a:r>
              <a:t>Title Text</a:t>
            </a:r>
          </a:p>
        </p:txBody>
      </p:sp>
      <p:sp>
        <p:nvSpPr>
          <p:cNvPr id="17" name="Shape 17"/>
          <p:cNvSpPr>
            <a:spLocks noGrp="1"/>
          </p:cNvSpPr>
          <p:nvPr>
            <p:ph type="body" sz="quarter" idx="1"/>
          </p:nvPr>
        </p:nvSpPr>
        <p:spPr>
          <a:xfrm>
            <a:off x="1143000" y="3602037"/>
            <a:ext cx="6858000" cy="1655763"/>
          </a:xfrm>
          <a:prstGeom prst="rect">
            <a:avLst/>
          </a:prstGeom>
        </p:spPr>
        <p:txBody>
          <a:bodyPr/>
          <a:lstStyle>
            <a:lvl1pPr marL="0" indent="0" algn="ctr">
              <a:buSzTx/>
              <a:buFontTx/>
              <a:buNone/>
            </a:lvl1pPr>
            <a:lvl2pPr marL="0" indent="457200" algn="ctr">
              <a:buSzTx/>
              <a:buFontTx/>
              <a:buNone/>
            </a:lvl2pPr>
            <a:lvl3pPr marL="0" indent="914400" algn="ctr">
              <a:buSzTx/>
              <a:buFontTx/>
              <a:buNone/>
            </a:lvl3pPr>
            <a:lvl4pPr marL="0" indent="1371600" algn="ctr">
              <a:buSzTx/>
              <a:buFontTx/>
              <a:buNone/>
            </a:lvl4pPr>
            <a:lvl5pPr marL="0" indent="1828800" algn="ctr">
              <a:buSzTx/>
              <a:buFontTx/>
              <a:buNone/>
            </a:lvl5pPr>
          </a:lstStyle>
          <a:p>
            <a:r>
              <a:t>Body Level One</a:t>
            </a:r>
          </a:p>
          <a:p>
            <a:pPr lvl="1"/>
            <a:r>
              <a:t>Body Level Two</a:t>
            </a:r>
          </a:p>
          <a:p>
            <a:pPr lvl="2"/>
            <a:r>
              <a:t>Body Level Three</a:t>
            </a:r>
          </a:p>
          <a:p>
            <a:pPr lvl="3"/>
            <a:r>
              <a:t>Body Level Four</a:t>
            </a:r>
          </a:p>
          <a:p>
            <a:pPr lvl="4"/>
            <a:r>
              <a:t>Body Level Five</a:t>
            </a:r>
          </a:p>
        </p:txBody>
      </p:sp>
      <p:sp>
        <p:nvSpPr>
          <p:cNvPr id="18" name="Shape 18"/>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세로 제목 및 텍스트">
    <p:spTree>
      <p:nvGrpSpPr>
        <p:cNvPr id="1" name=""/>
        <p:cNvGrpSpPr/>
        <p:nvPr/>
      </p:nvGrpSpPr>
      <p:grpSpPr>
        <a:xfrm>
          <a:off x="0" y="0"/>
          <a:ext cx="0" cy="0"/>
          <a:chOff x="0" y="0"/>
          <a:chExt cx="0" cy="0"/>
        </a:xfrm>
      </p:grpSpPr>
      <p:sp>
        <p:nvSpPr>
          <p:cNvPr id="106" name="Shape 106"/>
          <p:cNvSpPr>
            <a:spLocks noGrp="1"/>
          </p:cNvSpPr>
          <p:nvPr>
            <p:ph type="title"/>
          </p:nvPr>
        </p:nvSpPr>
        <p:spPr>
          <a:xfrm>
            <a:off x="6543675" y="365125"/>
            <a:ext cx="1971675" cy="5811838"/>
          </a:xfrm>
          <a:prstGeom prst="rect">
            <a:avLst/>
          </a:prstGeom>
        </p:spPr>
        <p:txBody>
          <a:bodyPr/>
          <a:lstStyle/>
          <a:p>
            <a:r>
              <a:t>Title Text</a:t>
            </a:r>
          </a:p>
        </p:txBody>
      </p:sp>
      <p:sp>
        <p:nvSpPr>
          <p:cNvPr id="107" name="Shape 107"/>
          <p:cNvSpPr>
            <a:spLocks noGrp="1"/>
          </p:cNvSpPr>
          <p:nvPr>
            <p:ph type="body" idx="1"/>
          </p:nvPr>
        </p:nvSpPr>
        <p:spPr>
          <a:xfrm>
            <a:off x="628650" y="365125"/>
            <a:ext cx="5800725" cy="58118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8" name="Shape 108"/>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제목 및 내용">
    <p:spTree>
      <p:nvGrpSpPr>
        <p:cNvPr id="1" name=""/>
        <p:cNvGrpSpPr/>
        <p:nvPr/>
      </p:nvGrpSpPr>
      <p:grpSpPr>
        <a:xfrm>
          <a:off x="0" y="0"/>
          <a:ext cx="0" cy="0"/>
          <a:chOff x="0" y="0"/>
          <a:chExt cx="0" cy="0"/>
        </a:xfrm>
      </p:grpSpPr>
      <p:sp>
        <p:nvSpPr>
          <p:cNvPr id="25" name="Shape 25"/>
          <p:cNvSpPr>
            <a:spLocks noGrp="1"/>
          </p:cNvSpPr>
          <p:nvPr>
            <p:ph type="title"/>
          </p:nvPr>
        </p:nvSpPr>
        <p:spPr>
          <a:prstGeom prst="rect">
            <a:avLst/>
          </a:prstGeom>
        </p:spPr>
        <p:txBody>
          <a:bodyPr/>
          <a:lstStyle/>
          <a:p>
            <a:r>
              <a:t>Title Text</a:t>
            </a:r>
          </a:p>
        </p:txBody>
      </p:sp>
      <p:sp>
        <p:nvSpPr>
          <p:cNvPr id="26" name="Shape 26"/>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7" name="Shape 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구역 머리글">
    <p:spTree>
      <p:nvGrpSpPr>
        <p:cNvPr id="1" name=""/>
        <p:cNvGrpSpPr/>
        <p:nvPr/>
      </p:nvGrpSpPr>
      <p:grpSpPr>
        <a:xfrm>
          <a:off x="0" y="0"/>
          <a:ext cx="0" cy="0"/>
          <a:chOff x="0" y="0"/>
          <a:chExt cx="0" cy="0"/>
        </a:xfrm>
      </p:grpSpPr>
      <p:sp>
        <p:nvSpPr>
          <p:cNvPr id="34" name="Shape 34"/>
          <p:cNvSpPr>
            <a:spLocks noGrp="1"/>
          </p:cNvSpPr>
          <p:nvPr>
            <p:ph type="title"/>
          </p:nvPr>
        </p:nvSpPr>
        <p:spPr>
          <a:xfrm>
            <a:off x="623887" y="1709739"/>
            <a:ext cx="7886701" cy="2852737"/>
          </a:xfrm>
          <a:prstGeom prst="rect">
            <a:avLst/>
          </a:prstGeom>
        </p:spPr>
        <p:txBody>
          <a:bodyPr anchor="b"/>
          <a:lstStyle>
            <a:lvl1pPr>
              <a:defRPr sz="6000"/>
            </a:lvl1pPr>
          </a:lstStyle>
          <a:p>
            <a:r>
              <a:t>Title Text</a:t>
            </a:r>
          </a:p>
        </p:txBody>
      </p:sp>
      <p:sp>
        <p:nvSpPr>
          <p:cNvPr id="35" name="Shape 35"/>
          <p:cNvSpPr>
            <a:spLocks noGrp="1"/>
          </p:cNvSpPr>
          <p:nvPr>
            <p:ph type="body" sz="quarter" idx="1"/>
          </p:nvPr>
        </p:nvSpPr>
        <p:spPr>
          <a:xfrm>
            <a:off x="623887" y="4589464"/>
            <a:ext cx="7886701" cy="1500188"/>
          </a:xfrm>
          <a:prstGeom prst="rect">
            <a:avLst/>
          </a:prstGeom>
        </p:spPr>
        <p:txBody>
          <a:bodyPr/>
          <a:lstStyle>
            <a:lvl1pPr marL="0" indent="0">
              <a:buSzTx/>
              <a:buFontTx/>
              <a:buNone/>
            </a:lvl1pPr>
            <a:lvl2pPr marL="0" indent="457200">
              <a:buSzTx/>
              <a:buFontTx/>
              <a:buNone/>
            </a:lvl2pPr>
            <a:lvl3pPr marL="0" indent="914400">
              <a:buSzTx/>
              <a:buFontTx/>
              <a:buNone/>
            </a:lvl3pPr>
            <a:lvl4pPr marL="0" indent="1371600">
              <a:buSzTx/>
              <a:buFontTx/>
              <a:buNone/>
            </a:lvl4pPr>
            <a:lvl5pPr marL="0" indent="1828800">
              <a:buSzTx/>
              <a:buFontTx/>
              <a:buNone/>
            </a:lvl5pPr>
          </a:lstStyle>
          <a:p>
            <a:r>
              <a:t>Body Level One</a:t>
            </a:r>
          </a:p>
          <a:p>
            <a:pPr lvl="1"/>
            <a:r>
              <a:t>Body Level Two</a:t>
            </a:r>
          </a:p>
          <a:p>
            <a:pPr lvl="2"/>
            <a:r>
              <a:t>Body Level Three</a:t>
            </a:r>
          </a:p>
          <a:p>
            <a:pPr lvl="3"/>
            <a:r>
              <a:t>Body Level Four</a:t>
            </a:r>
          </a:p>
          <a:p>
            <a:pPr lvl="4"/>
            <a:r>
              <a:t>Body Level Five</a:t>
            </a:r>
          </a:p>
        </p:txBody>
      </p:sp>
      <p:sp>
        <p:nvSpPr>
          <p:cNvPr id="36" name="Shape 36"/>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콘텐츠 2개">
    <p:spTree>
      <p:nvGrpSpPr>
        <p:cNvPr id="1" name=""/>
        <p:cNvGrpSpPr/>
        <p:nvPr/>
      </p:nvGrpSpPr>
      <p:grpSpPr>
        <a:xfrm>
          <a:off x="0" y="0"/>
          <a:ext cx="0" cy="0"/>
          <a:chOff x="0" y="0"/>
          <a:chExt cx="0" cy="0"/>
        </a:xfrm>
      </p:grpSpPr>
      <p:sp>
        <p:nvSpPr>
          <p:cNvPr id="43" name="Shape 43"/>
          <p:cNvSpPr>
            <a:spLocks noGrp="1"/>
          </p:cNvSpPr>
          <p:nvPr>
            <p:ph type="title"/>
          </p:nvPr>
        </p:nvSpPr>
        <p:spPr>
          <a:prstGeom prst="rect">
            <a:avLst/>
          </a:prstGeom>
        </p:spPr>
        <p:txBody>
          <a:bodyPr/>
          <a:lstStyle/>
          <a:p>
            <a:r>
              <a:t>Title Text</a:t>
            </a:r>
          </a:p>
        </p:txBody>
      </p:sp>
      <p:sp>
        <p:nvSpPr>
          <p:cNvPr id="44" name="Shape 44"/>
          <p:cNvSpPr>
            <a:spLocks noGrp="1"/>
          </p:cNvSpPr>
          <p:nvPr>
            <p:ph type="body" sz="half" idx="1"/>
          </p:nvPr>
        </p:nvSpPr>
        <p:spPr>
          <a:xfrm>
            <a:off x="628650" y="1825625"/>
            <a:ext cx="38862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5" name="Shape 45"/>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비교">
    <p:spTree>
      <p:nvGrpSpPr>
        <p:cNvPr id="1" name=""/>
        <p:cNvGrpSpPr/>
        <p:nvPr/>
      </p:nvGrpSpPr>
      <p:grpSpPr>
        <a:xfrm>
          <a:off x="0" y="0"/>
          <a:ext cx="0" cy="0"/>
          <a:chOff x="0" y="0"/>
          <a:chExt cx="0" cy="0"/>
        </a:xfrm>
      </p:grpSpPr>
      <p:sp>
        <p:nvSpPr>
          <p:cNvPr id="52" name="Shape 52"/>
          <p:cNvSpPr>
            <a:spLocks noGrp="1"/>
          </p:cNvSpPr>
          <p:nvPr>
            <p:ph type="title"/>
          </p:nvPr>
        </p:nvSpPr>
        <p:spPr>
          <a:xfrm>
            <a:off x="629841" y="365125"/>
            <a:ext cx="7886701" cy="1325564"/>
          </a:xfrm>
          <a:prstGeom prst="rect">
            <a:avLst/>
          </a:prstGeom>
        </p:spPr>
        <p:txBody>
          <a:bodyPr/>
          <a:lstStyle/>
          <a:p>
            <a:r>
              <a:t>Title Text</a:t>
            </a:r>
          </a:p>
        </p:txBody>
      </p:sp>
      <p:sp>
        <p:nvSpPr>
          <p:cNvPr id="53" name="Shape 53"/>
          <p:cNvSpPr>
            <a:spLocks noGrp="1"/>
          </p:cNvSpPr>
          <p:nvPr>
            <p:ph type="body" sz="quarter" idx="1"/>
          </p:nvPr>
        </p:nvSpPr>
        <p:spPr>
          <a:xfrm>
            <a:off x="629841" y="1681163"/>
            <a:ext cx="3868341" cy="823913"/>
          </a:xfrm>
          <a:prstGeom prst="rect">
            <a:avLst/>
          </a:prstGeom>
        </p:spPr>
        <p:txBody>
          <a:bodyPr anchor="b"/>
          <a:lstStyle>
            <a:lvl1pPr marL="0" indent="0">
              <a:buSzTx/>
              <a:buFontTx/>
              <a:buNone/>
              <a:defRPr b="1"/>
            </a:lvl1pPr>
            <a:lvl2pPr marL="0" indent="457200">
              <a:buSzTx/>
              <a:buFontTx/>
              <a:buNone/>
              <a:defRPr b="1"/>
            </a:lvl2pPr>
            <a:lvl3pPr marL="0" indent="914400">
              <a:buSzTx/>
              <a:buFontTx/>
              <a:buNone/>
              <a:defRPr b="1"/>
            </a:lvl3pPr>
            <a:lvl4pPr marL="0" indent="1371600">
              <a:buSzTx/>
              <a:buFontTx/>
              <a:buNone/>
              <a:defRPr b="1"/>
            </a:lvl4pPr>
            <a:lvl5pPr marL="0" indent="1828800">
              <a:buSzTx/>
              <a:buFontTx/>
              <a:buNone/>
              <a:defRPr b="1"/>
            </a:lvl5pPr>
          </a:lstStyle>
          <a:p>
            <a:r>
              <a:t>Body Level One</a:t>
            </a:r>
          </a:p>
          <a:p>
            <a:pPr lvl="1"/>
            <a:r>
              <a:t>Body Level Two</a:t>
            </a:r>
          </a:p>
          <a:p>
            <a:pPr lvl="2"/>
            <a:r>
              <a:t>Body Level Three</a:t>
            </a:r>
          </a:p>
          <a:p>
            <a:pPr lvl="3"/>
            <a:r>
              <a:t>Body Level Four</a:t>
            </a:r>
          </a:p>
          <a:p>
            <a:pPr lvl="4"/>
            <a:r>
              <a:t>Body Level Five</a:t>
            </a:r>
          </a:p>
        </p:txBody>
      </p:sp>
      <p:sp>
        <p:nvSpPr>
          <p:cNvPr id="54" name="Shape 54"/>
          <p:cNvSpPr>
            <a:spLocks noGrp="1"/>
          </p:cNvSpPr>
          <p:nvPr>
            <p:ph type="body" sz="quarter" idx="13"/>
          </p:nvPr>
        </p:nvSpPr>
        <p:spPr>
          <a:xfrm>
            <a:off x="4629150" y="1681163"/>
            <a:ext cx="3887392" cy="823913"/>
          </a:xfrm>
          <a:prstGeom prst="rect">
            <a:avLst/>
          </a:prstGeom>
        </p:spPr>
        <p:txBody>
          <a:bodyPr anchor="b"/>
          <a:lstStyle/>
          <a:p>
            <a:pPr marL="0" indent="0">
              <a:buSzTx/>
              <a:buFontTx/>
              <a:buNone/>
              <a:defRPr b="1"/>
            </a:pPr>
            <a:endParaRPr/>
          </a:p>
        </p:txBody>
      </p:sp>
      <p:sp>
        <p:nvSpPr>
          <p:cNvPr id="55" name="Shape 55"/>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빈 화면">
    <p:spTree>
      <p:nvGrpSpPr>
        <p:cNvPr id="1" name=""/>
        <p:cNvGrpSpPr/>
        <p:nvPr/>
      </p:nvGrpSpPr>
      <p:grpSpPr>
        <a:xfrm>
          <a:off x="0" y="0"/>
          <a:ext cx="0" cy="0"/>
          <a:chOff x="0" y="0"/>
          <a:chExt cx="0" cy="0"/>
        </a:xfrm>
      </p:grpSpPr>
      <p:sp>
        <p:nvSpPr>
          <p:cNvPr id="70" name="Shape 70"/>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캡션 있는 콘텐츠">
    <p:spTree>
      <p:nvGrpSpPr>
        <p:cNvPr id="1" name=""/>
        <p:cNvGrpSpPr/>
        <p:nvPr/>
      </p:nvGrpSpPr>
      <p:grpSpPr>
        <a:xfrm>
          <a:off x="0" y="0"/>
          <a:ext cx="0" cy="0"/>
          <a:chOff x="0" y="0"/>
          <a:chExt cx="0" cy="0"/>
        </a:xfrm>
      </p:grpSpPr>
      <p:sp>
        <p:nvSpPr>
          <p:cNvPr id="77" name="Shape 77"/>
          <p:cNvSpPr>
            <a:spLocks noGrp="1"/>
          </p:cNvSpPr>
          <p:nvPr>
            <p:ph type="title"/>
          </p:nvPr>
        </p:nvSpPr>
        <p:spPr>
          <a:xfrm>
            <a:off x="629841" y="457200"/>
            <a:ext cx="2949178" cy="1600200"/>
          </a:xfrm>
          <a:prstGeom prst="rect">
            <a:avLst/>
          </a:prstGeom>
        </p:spPr>
        <p:txBody>
          <a:bodyPr anchor="b"/>
          <a:lstStyle>
            <a:lvl1pPr>
              <a:defRPr sz="3200"/>
            </a:lvl1pPr>
          </a:lstStyle>
          <a:p>
            <a:r>
              <a:t>Title Text</a:t>
            </a:r>
          </a:p>
        </p:txBody>
      </p:sp>
      <p:sp>
        <p:nvSpPr>
          <p:cNvPr id="78" name="Shape 78"/>
          <p:cNvSpPr>
            <a:spLocks noGrp="1"/>
          </p:cNvSpPr>
          <p:nvPr>
            <p:ph type="body" sz="half" idx="1"/>
          </p:nvPr>
        </p:nvSpPr>
        <p:spPr>
          <a:xfrm>
            <a:off x="3887391" y="987425"/>
            <a:ext cx="4629151" cy="4873626"/>
          </a:xfrm>
          <a:prstGeom prst="rect">
            <a:avLst/>
          </a:prstGeom>
        </p:spPr>
        <p:txBody>
          <a:bodyPr/>
          <a:lstStyle>
            <a:lvl1pPr>
              <a:defRPr sz="3200"/>
            </a:lvl1pPr>
            <a:lvl2pPr marL="718457" indent="-261257">
              <a:defRPr sz="3200"/>
            </a:lvl2pPr>
            <a:lvl3pPr>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Shape 79"/>
          <p:cNvSpPr>
            <a:spLocks noGrp="1"/>
          </p:cNvSpPr>
          <p:nvPr>
            <p:ph type="body" sz="quarter" idx="13"/>
          </p:nvPr>
        </p:nvSpPr>
        <p:spPr>
          <a:xfrm>
            <a:off x="629840" y="2057400"/>
            <a:ext cx="2949180" cy="3811588"/>
          </a:xfrm>
          <a:prstGeom prst="rect">
            <a:avLst/>
          </a:prstGeom>
        </p:spPr>
        <p:txBody>
          <a:bodyPr/>
          <a:lstStyle/>
          <a:p>
            <a:pPr marL="0" indent="0">
              <a:buSzTx/>
              <a:buFontTx/>
              <a:buNone/>
              <a:defRPr sz="1600"/>
            </a:pPr>
            <a:endParaRPr/>
          </a:p>
        </p:txBody>
      </p:sp>
      <p:sp>
        <p:nvSpPr>
          <p:cNvPr id="80" name="Shape 80"/>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캡션 있는 그림">
    <p:spTree>
      <p:nvGrpSpPr>
        <p:cNvPr id="1" name=""/>
        <p:cNvGrpSpPr/>
        <p:nvPr/>
      </p:nvGrpSpPr>
      <p:grpSpPr>
        <a:xfrm>
          <a:off x="0" y="0"/>
          <a:ext cx="0" cy="0"/>
          <a:chOff x="0" y="0"/>
          <a:chExt cx="0" cy="0"/>
        </a:xfrm>
      </p:grpSpPr>
      <p:sp>
        <p:nvSpPr>
          <p:cNvPr id="87" name="Shape 87"/>
          <p:cNvSpPr>
            <a:spLocks noGrp="1"/>
          </p:cNvSpPr>
          <p:nvPr>
            <p:ph type="title"/>
          </p:nvPr>
        </p:nvSpPr>
        <p:spPr>
          <a:xfrm>
            <a:off x="629841" y="457200"/>
            <a:ext cx="2949178" cy="1600200"/>
          </a:xfrm>
          <a:prstGeom prst="rect">
            <a:avLst/>
          </a:prstGeom>
        </p:spPr>
        <p:txBody>
          <a:bodyPr anchor="b"/>
          <a:lstStyle>
            <a:lvl1pPr>
              <a:defRPr sz="3200"/>
            </a:lvl1pPr>
          </a:lstStyle>
          <a:p>
            <a:r>
              <a:t>Title Text</a:t>
            </a:r>
          </a:p>
        </p:txBody>
      </p:sp>
      <p:sp>
        <p:nvSpPr>
          <p:cNvPr id="88" name="Shape 88"/>
          <p:cNvSpPr>
            <a:spLocks noGrp="1"/>
          </p:cNvSpPr>
          <p:nvPr>
            <p:ph type="pic" sz="half" idx="13"/>
          </p:nvPr>
        </p:nvSpPr>
        <p:spPr>
          <a:xfrm>
            <a:off x="3887391" y="987425"/>
            <a:ext cx="4629151" cy="4873626"/>
          </a:xfrm>
          <a:prstGeom prst="rect">
            <a:avLst/>
          </a:prstGeom>
        </p:spPr>
        <p:txBody>
          <a:bodyPr lIns="91439" rIns="91439">
            <a:noAutofit/>
          </a:bodyPr>
          <a:lstStyle/>
          <a:p>
            <a:endParaRPr/>
          </a:p>
        </p:txBody>
      </p:sp>
      <p:sp>
        <p:nvSpPr>
          <p:cNvPr id="89" name="Shape 89"/>
          <p:cNvSpPr>
            <a:spLocks noGrp="1"/>
          </p:cNvSpPr>
          <p:nvPr>
            <p:ph type="body" sz="quarter" idx="1"/>
          </p:nvPr>
        </p:nvSpPr>
        <p:spPr>
          <a:xfrm>
            <a:off x="629841" y="2057400"/>
            <a:ext cx="2949178"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hape 90"/>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제목 및 세로 텍스트">
    <p:spTree>
      <p:nvGrpSpPr>
        <p:cNvPr id="1" name=""/>
        <p:cNvGrpSpPr/>
        <p:nvPr/>
      </p:nvGrpSpPr>
      <p:grpSpPr>
        <a:xfrm>
          <a:off x="0" y="0"/>
          <a:ext cx="0" cy="0"/>
          <a:chOff x="0" y="0"/>
          <a:chExt cx="0" cy="0"/>
        </a:xfrm>
      </p:grpSpPr>
      <p:sp>
        <p:nvSpPr>
          <p:cNvPr id="97" name="Shape 97"/>
          <p:cNvSpPr>
            <a:spLocks noGrp="1"/>
          </p:cNvSpPr>
          <p:nvPr>
            <p:ph type="title"/>
          </p:nvPr>
        </p:nvSpPr>
        <p:spPr>
          <a:prstGeom prst="rect">
            <a:avLst/>
          </a:prstGeom>
        </p:spPr>
        <p:txBody>
          <a:bodyPr/>
          <a:lstStyle/>
          <a:p>
            <a:r>
              <a:t>Title Text</a:t>
            </a:r>
          </a:p>
        </p:txBody>
      </p:sp>
      <p:sp>
        <p:nvSpPr>
          <p:cNvPr id="98" name="Shape 9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9" name="Shape 99"/>
          <p:cNvSpPr>
            <a:spLocks noGrp="1"/>
          </p:cNvSpPr>
          <p:nvPr>
            <p:ph type="sldNum" sz="quarter" idx="2"/>
          </p:nvPr>
        </p:nvSpPr>
        <p:spPr>
          <a:xfrm>
            <a:off x="8521502" y="335913"/>
            <a:ext cx="358414" cy="370841"/>
          </a:xfrm>
          <a:prstGeom prst="rect">
            <a:avLst/>
          </a:prstGeom>
        </p:spPr>
        <p:txBody>
          <a:bodyPr anchor="t"/>
          <a:lstStyle>
            <a:lvl1pPr algn="l">
              <a:defRPr sz="1800">
                <a:solidFill>
                  <a:srgbClr val="000000"/>
                </a:solidFill>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nvSpPr>
        <p:spPr>
          <a:xfrm>
            <a:off x="8580577" y="296640"/>
            <a:ext cx="431615" cy="431615"/>
          </a:xfrm>
          <a:prstGeom prst="ellipse">
            <a:avLst/>
          </a:prstGeom>
          <a:solidFill>
            <a:srgbClr val="222A35"/>
          </a:solidFill>
          <a:ln w="12700">
            <a:miter lim="400000"/>
          </a:ln>
        </p:spPr>
        <p:txBody>
          <a:bodyPr lIns="45719" rIns="45719" anchor="ctr"/>
          <a:lstStyle/>
          <a:p>
            <a:pPr algn="ctr">
              <a:defRPr>
                <a:solidFill>
                  <a:srgbClr val="FFFFFF"/>
                </a:solidFill>
              </a:defRPr>
            </a:pPr>
            <a:endParaRPr/>
          </a:p>
        </p:txBody>
      </p:sp>
      <p:sp>
        <p:nvSpPr>
          <p:cNvPr id="3" name="Shape 3"/>
          <p:cNvSpPr>
            <a:spLocks noGrp="1"/>
          </p:cNvSpPr>
          <p:nvPr>
            <p:ph type="title"/>
          </p:nvPr>
        </p:nvSpPr>
        <p:spPr>
          <a:xfrm>
            <a:off x="197708" y="288323"/>
            <a:ext cx="8257890" cy="98854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a:bodyPr>
          <a:lstStyle/>
          <a:p>
            <a:r>
              <a:t>Title Text</a:t>
            </a:r>
          </a:p>
        </p:txBody>
      </p:sp>
      <p:sp>
        <p:nvSpPr>
          <p:cNvPr id="4" name="Shape 4"/>
          <p:cNvSpPr>
            <a:spLocks noGrp="1"/>
          </p:cNvSpPr>
          <p:nvPr>
            <p:ph type="body" idx="1"/>
          </p:nvPr>
        </p:nvSpPr>
        <p:spPr>
          <a:xfrm>
            <a:off x="628648" y="1499286"/>
            <a:ext cx="8350594" cy="475711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5" name="Shape 5"/>
          <p:cNvSpPr>
            <a:spLocks noGrp="1"/>
          </p:cNvSpPr>
          <p:nvPr>
            <p:ph type="sldNum" sz="quarter" idx="2"/>
          </p:nvPr>
        </p:nvSpPr>
        <p:spPr>
          <a:xfrm>
            <a:off x="8659557" y="377826"/>
            <a:ext cx="273656" cy="269241"/>
          </a:xfrm>
          <a:prstGeom prst="rect">
            <a:avLst/>
          </a:prstGeom>
          <a:ln w="12700">
            <a:miter lim="400000"/>
          </a:ln>
        </p:spPr>
        <p:txBody>
          <a:bodyPr wrap="none" lIns="45719" rIns="45719" anchor="ctr">
            <a:spAutoFit/>
          </a:bodyPr>
          <a:lstStyle>
            <a:lvl1pPr algn="ctr">
              <a:defRPr sz="1200">
                <a:solidFill>
                  <a:srgbClr val="FFFFFF"/>
                </a:solidFill>
              </a:defRPr>
            </a:lvl1pPr>
          </a:lstStyle>
          <a:p>
            <a:fld id="{86CB4B4D-7CA3-9044-876B-883B54F8677D}" type="slidenum">
              <a:t>‹#›</a:t>
            </a:fld>
            <a:endParaRPr/>
          </a:p>
        </p:txBody>
      </p:sp>
      <p:sp>
        <p:nvSpPr>
          <p:cNvPr id="6" name="Shape 6">
            <a:hlinkClick r:id="" action="ppaction://hlinkshowjump?jump=nextslide"/>
          </p:cNvPr>
          <p:cNvSpPr/>
          <p:nvPr/>
        </p:nvSpPr>
        <p:spPr>
          <a:xfrm>
            <a:off x="8756140" y="6572001"/>
            <a:ext cx="201169" cy="20116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21600" y="0"/>
                </a:lnTo>
                <a:lnTo>
                  <a:pt x="21600" y="18000"/>
                </a:lnTo>
                <a:cubicBezTo>
                  <a:pt x="21600" y="19988"/>
                  <a:pt x="19988" y="21600"/>
                  <a:pt x="18000" y="21600"/>
                </a:cubicBezTo>
                <a:lnTo>
                  <a:pt x="0" y="21600"/>
                </a:lnTo>
                <a:lnTo>
                  <a:pt x="0" y="3600"/>
                </a:lnTo>
                <a:cubicBezTo>
                  <a:pt x="0" y="1612"/>
                  <a:pt x="1612" y="0"/>
                  <a:pt x="3600" y="0"/>
                </a:cubicBezTo>
                <a:close/>
              </a:path>
            </a:pathLst>
          </a:custGeom>
          <a:ln w="19050">
            <a:solidFill>
              <a:srgbClr val="808080"/>
            </a:solidFill>
            <a:miter/>
          </a:ln>
        </p:spPr>
        <p:txBody>
          <a:bodyPr lIns="45719" rIns="45719" anchor="ctr"/>
          <a:lstStyle/>
          <a:p>
            <a:pPr algn="ctr">
              <a:defRPr sz="1300">
                <a:solidFill>
                  <a:srgbClr val="FFFFFF"/>
                </a:solidFill>
              </a:defRPr>
            </a:pPr>
            <a:endParaRPr/>
          </a:p>
        </p:txBody>
      </p:sp>
      <p:sp>
        <p:nvSpPr>
          <p:cNvPr id="7" name="Shape 7">
            <a:hlinkClick r:id="" action="ppaction://hlinkshowjump?jump=previousslide"/>
          </p:cNvPr>
          <p:cNvSpPr/>
          <p:nvPr/>
        </p:nvSpPr>
        <p:spPr>
          <a:xfrm flipH="1">
            <a:off x="8367720" y="6572001"/>
            <a:ext cx="201169" cy="201169"/>
          </a:xfrm>
          <a:custGeom>
            <a:avLst/>
            <a:gdLst/>
            <a:ahLst/>
            <a:cxnLst>
              <a:cxn ang="0">
                <a:pos x="wd2" y="hd2"/>
              </a:cxn>
              <a:cxn ang="5400000">
                <a:pos x="wd2" y="hd2"/>
              </a:cxn>
              <a:cxn ang="10800000">
                <a:pos x="wd2" y="hd2"/>
              </a:cxn>
              <a:cxn ang="16200000">
                <a:pos x="wd2" y="hd2"/>
              </a:cxn>
            </a:cxnLst>
            <a:rect l="0" t="0" r="r" b="b"/>
            <a:pathLst>
              <a:path w="21600" h="21600" extrusionOk="0">
                <a:moveTo>
                  <a:pt x="3600" y="0"/>
                </a:moveTo>
                <a:lnTo>
                  <a:pt x="21600" y="0"/>
                </a:lnTo>
                <a:lnTo>
                  <a:pt x="21600" y="18000"/>
                </a:lnTo>
                <a:cubicBezTo>
                  <a:pt x="21600" y="19988"/>
                  <a:pt x="19988" y="21600"/>
                  <a:pt x="18000" y="21600"/>
                </a:cubicBezTo>
                <a:lnTo>
                  <a:pt x="0" y="21600"/>
                </a:lnTo>
                <a:lnTo>
                  <a:pt x="0" y="3600"/>
                </a:lnTo>
                <a:cubicBezTo>
                  <a:pt x="0" y="1612"/>
                  <a:pt x="1612" y="0"/>
                  <a:pt x="3600" y="0"/>
                </a:cubicBezTo>
                <a:close/>
              </a:path>
            </a:pathLst>
          </a:custGeom>
          <a:ln w="19050">
            <a:solidFill>
              <a:srgbClr val="808080"/>
            </a:solidFill>
            <a:miter/>
          </a:ln>
        </p:spPr>
        <p:txBody>
          <a:bodyPr lIns="45719" rIns="45719" anchor="ctr"/>
          <a:lstStyle/>
          <a:p>
            <a:pPr algn="ctr">
              <a:defRPr sz="1300">
                <a:solidFill>
                  <a:srgbClr val="FFFFFF"/>
                </a:solidFill>
              </a:defRPr>
            </a:pPr>
            <a:endParaRPr/>
          </a:p>
        </p:txBody>
      </p:sp>
      <p:sp>
        <p:nvSpPr>
          <p:cNvPr id="8" name="Shape 8">
            <a:hlinkClick r:id="" action="ppaction://hlinkshowjump?jump=nextslide"/>
          </p:cNvPr>
          <p:cNvSpPr/>
          <p:nvPr/>
        </p:nvSpPr>
        <p:spPr>
          <a:xfrm>
            <a:off x="8831415" y="6601169"/>
            <a:ext cx="61839" cy="139358"/>
          </a:xfrm>
          <a:custGeom>
            <a:avLst/>
            <a:gdLst/>
            <a:ahLst/>
            <a:cxnLst>
              <a:cxn ang="0">
                <a:pos x="wd2" y="hd2"/>
              </a:cxn>
              <a:cxn ang="5400000">
                <a:pos x="wd2" y="hd2"/>
              </a:cxn>
              <a:cxn ang="10800000">
                <a:pos x="wd2" y="hd2"/>
              </a:cxn>
              <a:cxn ang="16200000">
                <a:pos x="wd2" y="hd2"/>
              </a:cxn>
            </a:cxnLst>
            <a:rect l="0" t="0" r="r" b="b"/>
            <a:pathLst>
              <a:path w="20272" h="20292" extrusionOk="0">
                <a:moveTo>
                  <a:pt x="19732" y="9392"/>
                </a:moveTo>
                <a:cubicBezTo>
                  <a:pt x="14212" y="6357"/>
                  <a:pt x="8692" y="3322"/>
                  <a:pt x="3142" y="304"/>
                </a:cubicBezTo>
                <a:cubicBezTo>
                  <a:pt x="1432" y="-654"/>
                  <a:pt x="-1148" y="872"/>
                  <a:pt x="562" y="1831"/>
                </a:cubicBezTo>
                <a:cubicBezTo>
                  <a:pt x="5632" y="4600"/>
                  <a:pt x="10702" y="7368"/>
                  <a:pt x="15772" y="10155"/>
                </a:cubicBezTo>
                <a:cubicBezTo>
                  <a:pt x="10702" y="12924"/>
                  <a:pt x="5632" y="15692"/>
                  <a:pt x="562" y="18461"/>
                </a:cubicBezTo>
                <a:cubicBezTo>
                  <a:pt x="-1148" y="19420"/>
                  <a:pt x="1432" y="20946"/>
                  <a:pt x="3142" y="19988"/>
                </a:cubicBezTo>
                <a:cubicBezTo>
                  <a:pt x="8692" y="16970"/>
                  <a:pt x="14212" y="13935"/>
                  <a:pt x="19732" y="10918"/>
                </a:cubicBezTo>
                <a:cubicBezTo>
                  <a:pt x="20452" y="10528"/>
                  <a:pt x="20452" y="9764"/>
                  <a:pt x="19732" y="9392"/>
                </a:cubicBezTo>
                <a:close/>
              </a:path>
            </a:pathLst>
          </a:custGeom>
          <a:solidFill>
            <a:srgbClr val="808080"/>
          </a:solidFill>
          <a:ln w="12700">
            <a:miter lim="400000"/>
          </a:ln>
        </p:spPr>
        <p:txBody>
          <a:bodyPr lIns="45719" rIns="45719"/>
          <a:lstStyle/>
          <a:p>
            <a:pPr>
              <a:defRPr sz="1300"/>
            </a:pPr>
            <a:endParaRPr/>
          </a:p>
        </p:txBody>
      </p:sp>
      <p:sp>
        <p:nvSpPr>
          <p:cNvPr id="9" name="Shape 9">
            <a:hlinkClick r:id="" action="ppaction://hlinkshowjump?jump=previousslide"/>
          </p:cNvPr>
          <p:cNvSpPr/>
          <p:nvPr/>
        </p:nvSpPr>
        <p:spPr>
          <a:xfrm flipH="1">
            <a:off x="8436891" y="6601169"/>
            <a:ext cx="61839" cy="139358"/>
          </a:xfrm>
          <a:custGeom>
            <a:avLst/>
            <a:gdLst/>
            <a:ahLst/>
            <a:cxnLst>
              <a:cxn ang="0">
                <a:pos x="wd2" y="hd2"/>
              </a:cxn>
              <a:cxn ang="5400000">
                <a:pos x="wd2" y="hd2"/>
              </a:cxn>
              <a:cxn ang="10800000">
                <a:pos x="wd2" y="hd2"/>
              </a:cxn>
              <a:cxn ang="16200000">
                <a:pos x="wd2" y="hd2"/>
              </a:cxn>
            </a:cxnLst>
            <a:rect l="0" t="0" r="r" b="b"/>
            <a:pathLst>
              <a:path w="20272" h="20292" extrusionOk="0">
                <a:moveTo>
                  <a:pt x="19732" y="9392"/>
                </a:moveTo>
                <a:cubicBezTo>
                  <a:pt x="14212" y="6357"/>
                  <a:pt x="8692" y="3322"/>
                  <a:pt x="3142" y="304"/>
                </a:cubicBezTo>
                <a:cubicBezTo>
                  <a:pt x="1432" y="-654"/>
                  <a:pt x="-1148" y="872"/>
                  <a:pt x="562" y="1831"/>
                </a:cubicBezTo>
                <a:cubicBezTo>
                  <a:pt x="5632" y="4600"/>
                  <a:pt x="10702" y="7368"/>
                  <a:pt x="15772" y="10155"/>
                </a:cubicBezTo>
                <a:cubicBezTo>
                  <a:pt x="10702" y="12924"/>
                  <a:pt x="5632" y="15692"/>
                  <a:pt x="562" y="18461"/>
                </a:cubicBezTo>
                <a:cubicBezTo>
                  <a:pt x="-1148" y="19420"/>
                  <a:pt x="1432" y="20946"/>
                  <a:pt x="3142" y="19988"/>
                </a:cubicBezTo>
                <a:cubicBezTo>
                  <a:pt x="8692" y="16970"/>
                  <a:pt x="14212" y="13935"/>
                  <a:pt x="19732" y="10918"/>
                </a:cubicBezTo>
                <a:cubicBezTo>
                  <a:pt x="20452" y="10528"/>
                  <a:pt x="20452" y="9764"/>
                  <a:pt x="19732" y="9392"/>
                </a:cubicBezTo>
                <a:close/>
              </a:path>
            </a:pathLst>
          </a:custGeom>
          <a:solidFill>
            <a:srgbClr val="808080"/>
          </a:solidFill>
          <a:ln w="12700">
            <a:miter lim="400000"/>
          </a:ln>
        </p:spPr>
        <p:txBody>
          <a:bodyPr lIns="45719" rIns="45719"/>
          <a:lstStyle/>
          <a:p>
            <a:pPr>
              <a:defRPr sz="1300"/>
            </a:pP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Lst>
  <p:transition spd="med"/>
  <p:txStyles>
    <p:titleStyle>
      <a:lvl1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1pPr>
      <a:lvl2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2pPr>
      <a:lvl3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3pPr>
      <a:lvl4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4pPr>
      <a:lvl5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5pPr>
      <a:lvl6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6pPr>
      <a:lvl7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7pPr>
      <a:lvl8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8pPr>
      <a:lvl9pPr marL="0" marR="0" indent="0" algn="l" defTabSz="914400" rtl="0" latinLnBrk="0">
        <a:lnSpc>
          <a:spcPct val="90000"/>
        </a:lnSpc>
        <a:spcBef>
          <a:spcPts val="0"/>
        </a:spcBef>
        <a:spcAft>
          <a:spcPts val="0"/>
        </a:spcAft>
        <a:buClrTx/>
        <a:buSzTx/>
        <a:buFontTx/>
        <a:buNone/>
        <a:tabLst/>
        <a:defRPr sz="4000" b="1" i="0" u="none" strike="noStrike" cap="none" spc="0" baseline="0">
          <a:ln>
            <a:noFill/>
          </a:ln>
          <a:solidFill>
            <a:srgbClr val="203864"/>
          </a:solidFill>
          <a:uFillTx/>
          <a:latin typeface="맑은 고딕"/>
          <a:ea typeface="맑은 고딕"/>
          <a:cs typeface="맑은 고딕"/>
          <a:sym typeface="맑은 고딕"/>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1pPr>
      <a:lvl2pPr marL="731519" marR="0" indent="-274319"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2pPr>
      <a:lvl3pPr marL="1219200" marR="0" indent="-3048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3pPr>
      <a:lvl4pPr marL="1714500" marR="0" indent="-3429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4pPr>
      <a:lvl5pPr marL="2220685" marR="0" indent="-391885"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5pPr>
      <a:lvl6pPr marL="2590800" marR="0" indent="-3048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6pPr>
      <a:lvl7pPr marL="3048000" marR="0" indent="-3048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7pPr>
      <a:lvl8pPr marL="3505200" marR="0" indent="-3048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8pPr>
      <a:lvl9pPr marL="3962400" marR="0" indent="-304800" algn="l" defTabSz="914400" rtl="0" latinLnBrk="0">
        <a:lnSpc>
          <a:spcPct val="90000"/>
        </a:lnSpc>
        <a:spcBef>
          <a:spcPts val="1000"/>
        </a:spcBef>
        <a:spcAft>
          <a:spcPts val="0"/>
        </a:spcAft>
        <a:buClrTx/>
        <a:buSzPct val="100000"/>
        <a:buFont typeface="Arial"/>
        <a:buChar char="•"/>
        <a:tabLst/>
        <a:defRPr sz="2400" b="0" i="0" u="none" strike="noStrike" cap="none" spc="0" baseline="0">
          <a:ln>
            <a:noFill/>
          </a:ln>
          <a:solidFill>
            <a:srgbClr val="000000"/>
          </a:solidFill>
          <a:uFillTx/>
          <a:latin typeface="맑은 고딕"/>
          <a:ea typeface="맑은 고딕"/>
          <a:cs typeface="맑은 고딕"/>
          <a:sym typeface="맑은 고딕"/>
        </a:defRPr>
      </a:lvl9pPr>
    </p:bodyStyle>
    <p:otherStyle>
      <a:lvl1pPr marL="0" marR="0" indent="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1pPr>
      <a:lvl2pPr marL="0" marR="0" indent="4572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2pPr>
      <a:lvl3pPr marL="0" marR="0" indent="9144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3pPr>
      <a:lvl4pPr marL="0" marR="0" indent="13716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4pPr>
      <a:lvl5pPr marL="0" marR="0" indent="18288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5pPr>
      <a:lvl6pPr marL="0" marR="0" indent="22860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6pPr>
      <a:lvl7pPr marL="0" marR="0" indent="27432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7pPr>
      <a:lvl8pPr marL="0" marR="0" indent="32004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8pPr>
      <a:lvl9pPr marL="0" marR="0" indent="3657600" algn="ct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맑은 고딕"/>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p:nvPr/>
        </p:nvSpPr>
        <p:spPr>
          <a:xfrm>
            <a:off x="0" y="4676776"/>
            <a:ext cx="9144000" cy="2181225"/>
          </a:xfrm>
          <a:prstGeom prst="rect">
            <a:avLst/>
          </a:prstGeom>
          <a:solidFill>
            <a:srgbClr val="222A35"/>
          </a:solidFill>
          <a:ln w="12700">
            <a:miter lim="400000"/>
          </a:ln>
        </p:spPr>
        <p:txBody>
          <a:bodyPr lIns="45719" rIns="45719" anchor="ctr"/>
          <a:lstStyle/>
          <a:p>
            <a:pPr algn="ctr">
              <a:defRPr sz="1300">
                <a:solidFill>
                  <a:srgbClr val="FFFFFF"/>
                </a:solidFill>
              </a:defRPr>
            </a:pPr>
            <a:endParaRPr dirty="0"/>
          </a:p>
        </p:txBody>
      </p:sp>
      <p:sp>
        <p:nvSpPr>
          <p:cNvPr id="129" name="Shape 129"/>
          <p:cNvSpPr/>
          <p:nvPr/>
        </p:nvSpPr>
        <p:spPr>
          <a:xfrm>
            <a:off x="622482" y="1897174"/>
            <a:ext cx="8376048" cy="58477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4000" b="1">
                <a:solidFill>
                  <a:srgbClr val="321704"/>
                </a:solidFill>
                <a:effectLst>
                  <a:outerShdw blurRad="38100" dist="38100" dir="2700000" rotWithShape="0">
                    <a:srgbClr val="000000">
                      <a:alpha val="43137"/>
                    </a:srgbClr>
                  </a:outerShdw>
                </a:effectLst>
              </a:defRPr>
            </a:pPr>
            <a:r>
              <a:rPr lang="en-US" sz="3200" dirty="0" smtClean="0">
                <a:solidFill>
                  <a:srgbClr val="321704"/>
                </a:solidFill>
              </a:rPr>
              <a:t>Painter by Numbers</a:t>
            </a:r>
            <a:endParaRPr sz="3200" dirty="0">
              <a:solidFill>
                <a:srgbClr val="000000"/>
              </a:solidFill>
            </a:endParaRPr>
          </a:p>
        </p:txBody>
      </p:sp>
      <p:sp>
        <p:nvSpPr>
          <p:cNvPr id="130" name="Shape 130"/>
          <p:cNvSpPr/>
          <p:nvPr/>
        </p:nvSpPr>
        <p:spPr>
          <a:xfrm>
            <a:off x="1173202" y="5121057"/>
            <a:ext cx="7274608" cy="6463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a:solidFill>
                  <a:srgbClr val="FFFFFF"/>
                </a:solidFill>
              </a:defRPr>
            </a:pPr>
            <a:r>
              <a:rPr lang="en-US" altLang="ko-KR" dirty="0" smtClean="0"/>
              <a:t>Se Oh</a:t>
            </a:r>
          </a:p>
          <a:p>
            <a:pPr algn="ctr">
              <a:defRPr b="1">
                <a:solidFill>
                  <a:srgbClr val="FFFFFF"/>
                </a:solidFill>
              </a:defRPr>
            </a:pPr>
            <a:r>
              <a:rPr lang="en-US" dirty="0" smtClean="0"/>
              <a:t>7/20/2017</a:t>
            </a:r>
            <a:endParaRPr dirty="0"/>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sldNum" sz="quarter" idx="2"/>
          </p:nvPr>
        </p:nvSpPr>
        <p:spPr>
          <a:xfrm>
            <a:off x="8701935" y="377826"/>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2</a:t>
            </a:fld>
            <a:endParaRPr/>
          </a:p>
        </p:txBody>
      </p:sp>
      <p:sp>
        <p:nvSpPr>
          <p:cNvPr id="133" name="Shape 133"/>
          <p:cNvSpPr>
            <a:spLocks noGrp="1"/>
          </p:cNvSpPr>
          <p:nvPr>
            <p:ph type="title"/>
          </p:nvPr>
        </p:nvSpPr>
        <p:spPr>
          <a:xfrm>
            <a:off x="197708" y="288323"/>
            <a:ext cx="8257889" cy="988543"/>
          </a:xfrm>
          <a:prstGeom prst="rect">
            <a:avLst/>
          </a:prstGeom>
        </p:spPr>
        <p:txBody>
          <a:bodyPr/>
          <a:lstStyle/>
          <a:p>
            <a:r>
              <a:rPr lang="en-US" altLang="ko-KR" dirty="0" smtClean="0"/>
              <a:t>Data</a:t>
            </a:r>
            <a:endParaRPr dirty="0"/>
          </a:p>
        </p:txBody>
      </p:sp>
      <p:pic>
        <p:nvPicPr>
          <p:cNvPr id="134" name="image1.t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543" y="1339236"/>
            <a:ext cx="7933054" cy="3001816"/>
          </a:xfrm>
          <a:prstGeom prst="rect">
            <a:avLst/>
          </a:prstGeom>
          <a:ln w="12700">
            <a:miter lim="400000"/>
          </a:ln>
        </p:spPr>
      </p:pic>
      <p:sp>
        <p:nvSpPr>
          <p:cNvPr id="5" name="TextBox 4"/>
          <p:cNvSpPr txBox="1"/>
          <p:nvPr/>
        </p:nvSpPr>
        <p:spPr>
          <a:xfrm>
            <a:off x="942974" y="4943475"/>
            <a:ext cx="7300913"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The data is obtained from the </a:t>
            </a:r>
            <a:r>
              <a:rPr lang="en-US" dirty="0" err="1" smtClean="0"/>
              <a:t>Kaggle</a:t>
            </a:r>
            <a:r>
              <a:rPr lang="en-US" dirty="0" smtClean="0"/>
              <a:t> competition “Painter by Numbers”.  The training data includes 79433 painting from 1584 artists in JPG format.  I used about 25% data from original image for training and testing.</a:t>
            </a:r>
            <a:endParaRPr kumimoji="0" lang="en-US" sz="1800" b="0" i="0" u="none" strike="noStrike" cap="none" spc="0" normalizeH="0" baseline="0" dirty="0">
              <a:ln>
                <a:noFill/>
              </a:ln>
              <a:solidFill>
                <a:srgbClr val="000000"/>
              </a:solidFill>
              <a:effectLst/>
              <a:uFillTx/>
              <a:latin typeface="맑은 고딕"/>
              <a:ea typeface="맑은 고딕"/>
              <a:cs typeface="맑은 고딕"/>
              <a:sym typeface="맑은 고딕"/>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139"/>
          <p:cNvSpPr>
            <a:spLocks noGrp="1"/>
          </p:cNvSpPr>
          <p:nvPr>
            <p:ph type="sldNum" sz="quarter" idx="2"/>
          </p:nvPr>
        </p:nvSpPr>
        <p:spPr>
          <a:xfrm>
            <a:off x="8701935" y="377826"/>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3</a:t>
            </a:fld>
            <a:endParaRPr/>
          </a:p>
        </p:txBody>
      </p:sp>
      <p:sp>
        <p:nvSpPr>
          <p:cNvPr id="140" name="Shape 140"/>
          <p:cNvSpPr>
            <a:spLocks noGrp="1"/>
          </p:cNvSpPr>
          <p:nvPr>
            <p:ph type="title"/>
          </p:nvPr>
        </p:nvSpPr>
        <p:spPr>
          <a:xfrm>
            <a:off x="197708" y="288323"/>
            <a:ext cx="8257889" cy="988543"/>
          </a:xfrm>
          <a:prstGeom prst="rect">
            <a:avLst/>
          </a:prstGeom>
        </p:spPr>
        <p:txBody>
          <a:bodyPr/>
          <a:lstStyle/>
          <a:p>
            <a:r>
              <a:rPr lang="en-US" dirty="0" smtClean="0"/>
              <a:t>Challenges</a:t>
            </a:r>
            <a:endParaRPr dirty="0"/>
          </a:p>
        </p:txBody>
      </p:sp>
      <p:sp>
        <p:nvSpPr>
          <p:cNvPr id="141" name="Shape 141"/>
          <p:cNvSpPr>
            <a:spLocks noGrp="1"/>
          </p:cNvSpPr>
          <p:nvPr>
            <p:ph type="body" idx="1"/>
          </p:nvPr>
        </p:nvSpPr>
        <p:spPr>
          <a:xfrm>
            <a:off x="628649" y="1499286"/>
            <a:ext cx="8350592" cy="5036982"/>
          </a:xfrm>
          <a:prstGeom prst="rect">
            <a:avLst/>
          </a:prstGeom>
        </p:spPr>
        <p:txBody>
          <a:bodyPr/>
          <a:lstStyle/>
          <a:p>
            <a:r>
              <a:rPr lang="en-US" dirty="0" smtClean="0"/>
              <a:t>Training data size </a:t>
            </a:r>
            <a:endParaRPr dirty="0"/>
          </a:p>
          <a:p>
            <a:r>
              <a:rPr lang="en-US" dirty="0" smtClean="0"/>
              <a:t>Experiment setup </a:t>
            </a:r>
          </a:p>
          <a:p>
            <a:r>
              <a:rPr lang="en-US" dirty="0" smtClean="0"/>
              <a:t>Fit suitable model</a:t>
            </a:r>
          </a:p>
          <a:p>
            <a:r>
              <a:rPr lang="en-US" dirty="0" smtClean="0"/>
              <a:t>Resizing photo (Shape)</a:t>
            </a:r>
            <a:endParaRPr dirty="0"/>
          </a:p>
          <a:p>
            <a:r>
              <a:rPr lang="en-US" dirty="0" smtClean="0"/>
              <a:t>Unexpected error from google cloud</a:t>
            </a:r>
            <a:endParaRPr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sldNum" sz="quarter" idx="2"/>
          </p:nvPr>
        </p:nvSpPr>
        <p:spPr>
          <a:xfrm>
            <a:off x="8701935" y="377826"/>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4</a:t>
            </a:fld>
            <a:endParaRPr/>
          </a:p>
        </p:txBody>
      </p:sp>
      <p:sp>
        <p:nvSpPr>
          <p:cNvPr id="144" name="Shape 144"/>
          <p:cNvSpPr>
            <a:spLocks noGrp="1"/>
          </p:cNvSpPr>
          <p:nvPr>
            <p:ph type="title"/>
          </p:nvPr>
        </p:nvSpPr>
        <p:spPr>
          <a:xfrm>
            <a:off x="197708" y="288323"/>
            <a:ext cx="8257889" cy="988543"/>
          </a:xfrm>
          <a:prstGeom prst="rect">
            <a:avLst/>
          </a:prstGeom>
        </p:spPr>
        <p:txBody>
          <a:bodyPr/>
          <a:lstStyle/>
          <a:p>
            <a:r>
              <a:rPr lang="en-US" dirty="0"/>
              <a:t>Environment</a:t>
            </a:r>
            <a:endParaRPr dirty="0"/>
          </a:p>
        </p:txBody>
      </p:sp>
      <p:sp>
        <p:nvSpPr>
          <p:cNvPr id="145" name="Shape 145"/>
          <p:cNvSpPr>
            <a:spLocks noGrp="1"/>
          </p:cNvSpPr>
          <p:nvPr>
            <p:ph type="body" idx="1"/>
          </p:nvPr>
        </p:nvSpPr>
        <p:spPr>
          <a:xfrm>
            <a:off x="587085" y="1457326"/>
            <a:ext cx="8350592" cy="4964258"/>
          </a:xfrm>
          <a:prstGeom prst="rect">
            <a:avLst/>
          </a:prstGeom>
        </p:spPr>
        <p:txBody>
          <a:bodyPr/>
          <a:lstStyle/>
          <a:p>
            <a:r>
              <a:rPr lang="en-US" dirty="0" smtClean="0"/>
              <a:t>Google cloud GPU Tesla K80</a:t>
            </a:r>
          </a:p>
          <a:p>
            <a:r>
              <a:rPr lang="en-US" dirty="0"/>
              <a:t>Train on </a:t>
            </a:r>
            <a:r>
              <a:rPr lang="en-US" dirty="0" smtClean="0"/>
              <a:t>19000 </a:t>
            </a:r>
            <a:r>
              <a:rPr lang="en-US" dirty="0"/>
              <a:t>samples, validate on </a:t>
            </a:r>
            <a:r>
              <a:rPr lang="en-US" dirty="0" smtClean="0"/>
              <a:t>10000 samples</a:t>
            </a:r>
          </a:p>
          <a:p>
            <a:r>
              <a:rPr lang="en-US" dirty="0" err="1" smtClean="0"/>
              <a:t>Keras</a:t>
            </a:r>
            <a:endParaRPr lang="en-US" dirty="0" smtClean="0"/>
          </a:p>
          <a:p>
            <a:r>
              <a:rPr lang="en-US" dirty="0" smtClean="0"/>
              <a:t>Convolution Neural Network (Siamese Network)</a:t>
            </a:r>
          </a:p>
          <a:p>
            <a:endParaRPr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8587" y="3398108"/>
            <a:ext cx="2287588" cy="2659792"/>
          </a:xfrm>
          <a:prstGeom prst="rect">
            <a:avLst/>
          </a:prstGeom>
        </p:spPr>
      </p:pic>
      <p:sp>
        <p:nvSpPr>
          <p:cNvPr id="7" name="TextBox 6"/>
          <p:cNvSpPr txBox="1"/>
          <p:nvPr/>
        </p:nvSpPr>
        <p:spPr>
          <a:xfrm>
            <a:off x="587085" y="6232714"/>
            <a:ext cx="3567641" cy="2308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900" dirty="0" err="1"/>
              <a:t>Reference:https</a:t>
            </a:r>
            <a:r>
              <a:rPr lang="en-US" sz="900" dirty="0"/>
              <a:t>://</a:t>
            </a:r>
            <a:r>
              <a:rPr lang="en-US" sz="900" dirty="0" err="1"/>
              <a:t>www.cs.cmu.edu</a:t>
            </a:r>
            <a:r>
              <a:rPr lang="en-US" sz="900" dirty="0"/>
              <a:t>/~</a:t>
            </a:r>
            <a:r>
              <a:rPr lang="en-US" sz="900" dirty="0" err="1"/>
              <a:t>rsalakhu</a:t>
            </a:r>
            <a:r>
              <a:rPr lang="en-US" sz="900" dirty="0"/>
              <a:t>/papers/oneshot1.pdf</a:t>
            </a:r>
            <a:endParaRPr kumimoji="0" lang="en-US" sz="900" b="0" i="0" u="none" strike="noStrike" cap="none" spc="0" normalizeH="0" baseline="0" dirty="0">
              <a:ln>
                <a:noFill/>
              </a:ln>
              <a:solidFill>
                <a:srgbClr val="000000"/>
              </a:solidFill>
              <a:effectLst/>
              <a:uFillTx/>
              <a:sym typeface="맑은 고딕"/>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 name="Shape 528"/>
          <p:cNvSpPr>
            <a:spLocks noGrp="1"/>
          </p:cNvSpPr>
          <p:nvPr>
            <p:ph type="sldNum" sz="quarter" idx="2"/>
          </p:nvPr>
        </p:nvSpPr>
        <p:spPr>
          <a:xfrm>
            <a:off x="8659557" y="377826"/>
            <a:ext cx="273656"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5</a:t>
            </a:fld>
            <a:endParaRPr/>
          </a:p>
        </p:txBody>
      </p:sp>
      <p:sp>
        <p:nvSpPr>
          <p:cNvPr id="529" name="Shape 529"/>
          <p:cNvSpPr>
            <a:spLocks noGrp="1"/>
          </p:cNvSpPr>
          <p:nvPr>
            <p:ph type="title"/>
          </p:nvPr>
        </p:nvSpPr>
        <p:spPr>
          <a:xfrm>
            <a:off x="197708" y="288323"/>
            <a:ext cx="8257889" cy="988543"/>
          </a:xfrm>
          <a:prstGeom prst="rect">
            <a:avLst/>
          </a:prstGeom>
        </p:spPr>
        <p:txBody>
          <a:bodyPr/>
          <a:lstStyle/>
          <a:p>
            <a:r>
              <a:t>Artistic Style Transfer</a:t>
            </a:r>
          </a:p>
        </p:txBody>
      </p:sp>
      <p:sp>
        <p:nvSpPr>
          <p:cNvPr id="530" name="Shape 530"/>
          <p:cNvSpPr>
            <a:spLocks noGrp="1"/>
          </p:cNvSpPr>
          <p:nvPr>
            <p:ph type="body" idx="1"/>
          </p:nvPr>
        </p:nvSpPr>
        <p:spPr>
          <a:xfrm>
            <a:off x="628649" y="1499287"/>
            <a:ext cx="8350592" cy="4757116"/>
          </a:xfrm>
          <a:prstGeom prst="rect">
            <a:avLst/>
          </a:prstGeom>
        </p:spPr>
        <p:txBody>
          <a:bodyPr/>
          <a:lstStyle/>
          <a:p>
            <a:endParaRPr dirty="0"/>
          </a:p>
        </p:txBody>
      </p:sp>
      <p:pic>
        <p:nvPicPr>
          <p:cNvPr id="531" name="image114.png"/>
          <p:cNvPicPr>
            <a:picLocks noChangeAspect="1"/>
          </p:cNvPicPr>
          <p:nvPr/>
        </p:nvPicPr>
        <p:blipFill>
          <a:blip r:embed="rId3">
            <a:extLst/>
          </a:blip>
          <a:stretch>
            <a:fillRect/>
          </a:stretch>
        </p:blipFill>
        <p:spPr>
          <a:xfrm>
            <a:off x="112248" y="1499286"/>
            <a:ext cx="8547309" cy="2482581"/>
          </a:xfrm>
          <a:prstGeom prst="rect">
            <a:avLst/>
          </a:prstGeom>
          <a:ln w="12700">
            <a:miter lim="400000"/>
          </a:ln>
        </p:spPr>
      </p:pic>
      <p:sp>
        <p:nvSpPr>
          <p:cNvPr id="532" name="Shape 532"/>
          <p:cNvSpPr/>
          <p:nvPr/>
        </p:nvSpPr>
        <p:spPr>
          <a:xfrm>
            <a:off x="1320801" y="6564861"/>
            <a:ext cx="7134798" cy="269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200"/>
            </a:lvl1pPr>
          </a:lstStyle>
          <a:p>
            <a:r>
              <a:t>“Image Style Transfer Using Convolutional Neural Networks”</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4136096"/>
            <a:ext cx="9144000" cy="2274536"/>
          </a:xfrm>
          <a:prstGeom prst="rect">
            <a:avLst/>
          </a:prstGeom>
        </p:spPr>
      </p:pic>
    </p:spTree>
    <p:extLst>
      <p:ext uri="{BB962C8B-B14F-4D97-AF65-F5344CB8AC3E}">
        <p14:creationId xmlns:p14="http://schemas.microsoft.com/office/powerpoint/2010/main" val="33548522"/>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sldNum" sz="quarter" idx="2"/>
          </p:nvPr>
        </p:nvSpPr>
        <p:spPr>
          <a:xfrm>
            <a:off x="8701935" y="377826"/>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6</a:t>
            </a:fld>
            <a:endParaRPr/>
          </a:p>
        </p:txBody>
      </p:sp>
      <p:sp>
        <p:nvSpPr>
          <p:cNvPr id="144" name="Shape 144"/>
          <p:cNvSpPr>
            <a:spLocks noGrp="1"/>
          </p:cNvSpPr>
          <p:nvPr>
            <p:ph type="title"/>
          </p:nvPr>
        </p:nvSpPr>
        <p:spPr>
          <a:xfrm>
            <a:off x="197708" y="288323"/>
            <a:ext cx="8257889" cy="988543"/>
          </a:xfrm>
          <a:prstGeom prst="rect">
            <a:avLst/>
          </a:prstGeom>
        </p:spPr>
        <p:txBody>
          <a:bodyPr/>
          <a:lstStyle/>
          <a:p>
            <a:r>
              <a:rPr lang="en-US" dirty="0" smtClean="0"/>
              <a:t>Architecture</a:t>
            </a:r>
            <a:endParaRPr dirty="0"/>
          </a:p>
        </p:txBody>
      </p:sp>
      <p:sp>
        <p:nvSpPr>
          <p:cNvPr id="145" name="Shape 145"/>
          <p:cNvSpPr>
            <a:spLocks noGrp="1"/>
          </p:cNvSpPr>
          <p:nvPr>
            <p:ph type="body" idx="1"/>
          </p:nvPr>
        </p:nvSpPr>
        <p:spPr>
          <a:xfrm>
            <a:off x="587085" y="1457326"/>
            <a:ext cx="8350592" cy="4964258"/>
          </a:xfrm>
          <a:prstGeom prst="rect">
            <a:avLst/>
          </a:prstGeom>
        </p:spPr>
        <p:txBody>
          <a:bodyPr/>
          <a:lstStyle/>
          <a:p>
            <a:r>
              <a:rPr lang="en-US" dirty="0" smtClean="0"/>
              <a:t>Batch normalization</a:t>
            </a:r>
          </a:p>
          <a:p>
            <a:r>
              <a:rPr lang="en-US" dirty="0" smtClean="0"/>
              <a:t>Dropout</a:t>
            </a:r>
          </a:p>
          <a:p>
            <a:r>
              <a:rPr lang="en-US" dirty="0" smtClean="0"/>
              <a:t>L2 </a:t>
            </a:r>
            <a:r>
              <a:rPr lang="en-US" dirty="0"/>
              <a:t>Weight </a:t>
            </a:r>
            <a:r>
              <a:rPr lang="en-US" dirty="0" smtClean="0"/>
              <a:t>penalty</a:t>
            </a:r>
          </a:p>
          <a:p>
            <a:r>
              <a:rPr lang="en-US" dirty="0" smtClean="0"/>
              <a:t>Zoom corner</a:t>
            </a:r>
          </a:p>
          <a:p>
            <a:endParaRPr lang="en-US" dirty="0" smtClean="0"/>
          </a:p>
          <a:p>
            <a:endParaRPr lang="en-US" dirty="0" smtClean="0"/>
          </a:p>
          <a:p>
            <a:endParaRPr lang="en-US" dirty="0" smtClean="0"/>
          </a:p>
          <a:p>
            <a:endParaRPr lang="en-US" dirty="0" smtClean="0"/>
          </a:p>
          <a:p>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7735" y="1476959"/>
            <a:ext cx="3124200" cy="4953000"/>
          </a:xfrm>
          <a:prstGeom prst="rect">
            <a:avLst/>
          </a:prstGeom>
        </p:spPr>
      </p:pic>
    </p:spTree>
    <p:extLst>
      <p:ext uri="{BB962C8B-B14F-4D97-AF65-F5344CB8AC3E}">
        <p14:creationId xmlns:p14="http://schemas.microsoft.com/office/powerpoint/2010/main" val="583931563"/>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sldNum" sz="quarter" idx="2"/>
          </p:nvPr>
        </p:nvSpPr>
        <p:spPr>
          <a:xfrm>
            <a:off x="8701935" y="377826"/>
            <a:ext cx="188899"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7</a:t>
            </a:fld>
            <a:endParaRPr/>
          </a:p>
        </p:txBody>
      </p:sp>
      <p:sp>
        <p:nvSpPr>
          <p:cNvPr id="144" name="Shape 144"/>
          <p:cNvSpPr>
            <a:spLocks noGrp="1"/>
          </p:cNvSpPr>
          <p:nvPr>
            <p:ph type="title"/>
          </p:nvPr>
        </p:nvSpPr>
        <p:spPr>
          <a:xfrm>
            <a:off x="197708" y="288323"/>
            <a:ext cx="8257889" cy="988543"/>
          </a:xfrm>
          <a:prstGeom prst="rect">
            <a:avLst/>
          </a:prstGeom>
        </p:spPr>
        <p:txBody>
          <a:bodyPr/>
          <a:lstStyle/>
          <a:p>
            <a:r>
              <a:rPr lang="en-US" dirty="0" smtClean="0"/>
              <a:t>Parameter</a:t>
            </a:r>
            <a:endParaRPr dirty="0"/>
          </a:p>
        </p:txBody>
      </p:sp>
      <p:sp>
        <p:nvSpPr>
          <p:cNvPr id="145" name="Shape 145"/>
          <p:cNvSpPr>
            <a:spLocks noGrp="1"/>
          </p:cNvSpPr>
          <p:nvPr>
            <p:ph type="body" idx="1"/>
          </p:nvPr>
        </p:nvSpPr>
        <p:spPr>
          <a:xfrm>
            <a:off x="587085" y="1457326"/>
            <a:ext cx="8350592" cy="1418878"/>
          </a:xfrm>
          <a:prstGeom prst="rect">
            <a:avLst/>
          </a:prstGeom>
        </p:spPr>
        <p:txBody>
          <a:bodyPr>
            <a:normAutofit/>
          </a:bodyPr>
          <a:lstStyle/>
          <a:p>
            <a:r>
              <a:rPr lang="en-US" dirty="0"/>
              <a:t>3</a:t>
            </a:r>
            <a:r>
              <a:rPr lang="en-US" dirty="0" smtClean="0"/>
              <a:t>00 epoch 2.4 learning rate</a:t>
            </a:r>
          </a:p>
          <a:p>
            <a:r>
              <a:rPr lang="en-US" dirty="0"/>
              <a:t>cross-entropy loss was </a:t>
            </a:r>
            <a:r>
              <a:rPr lang="en-US" dirty="0" smtClean="0"/>
              <a:t>minimized</a:t>
            </a:r>
            <a:r>
              <a:rPr lang="en-US" dirty="0"/>
              <a:t> </a:t>
            </a:r>
            <a:endParaRPr lang="en-US" dirty="0" smtClean="0"/>
          </a:p>
          <a:p>
            <a:r>
              <a:rPr lang="en-US" dirty="0"/>
              <a:t>Random forest ACC 59</a:t>
            </a:r>
            <a:r>
              <a:rPr lang="en-US" dirty="0" smtClean="0"/>
              <a:t>%</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085" y="3056664"/>
            <a:ext cx="7747462" cy="2678941"/>
          </a:xfrm>
          <a:prstGeom prst="rect">
            <a:avLst/>
          </a:prstGeom>
        </p:spPr>
      </p:pic>
    </p:spTree>
    <p:extLst>
      <p:ext uri="{BB962C8B-B14F-4D97-AF65-F5344CB8AC3E}">
        <p14:creationId xmlns:p14="http://schemas.microsoft.com/office/powerpoint/2010/main" val="1473250505"/>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 name="Shape 528"/>
          <p:cNvSpPr>
            <a:spLocks noGrp="1"/>
          </p:cNvSpPr>
          <p:nvPr>
            <p:ph type="sldNum" sz="quarter" idx="2"/>
          </p:nvPr>
        </p:nvSpPr>
        <p:spPr>
          <a:xfrm>
            <a:off x="8659557" y="377826"/>
            <a:ext cx="273656" cy="269241"/>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t>8</a:t>
            </a:fld>
            <a:endParaRPr/>
          </a:p>
        </p:txBody>
      </p:sp>
      <p:sp>
        <p:nvSpPr>
          <p:cNvPr id="529" name="Shape 529"/>
          <p:cNvSpPr>
            <a:spLocks noGrp="1"/>
          </p:cNvSpPr>
          <p:nvPr>
            <p:ph type="title"/>
          </p:nvPr>
        </p:nvSpPr>
        <p:spPr>
          <a:xfrm>
            <a:off x="197708" y="288323"/>
            <a:ext cx="8257889" cy="988543"/>
          </a:xfrm>
          <a:prstGeom prst="rect">
            <a:avLst/>
          </a:prstGeom>
        </p:spPr>
        <p:txBody>
          <a:bodyPr/>
          <a:lstStyle/>
          <a:p>
            <a:r>
              <a:rPr lang="en-US" dirty="0" smtClean="0"/>
              <a:t>Result</a:t>
            </a:r>
            <a:endParaRPr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369" y="3643440"/>
            <a:ext cx="7218566" cy="2422814"/>
          </a:xfrm>
          <a:prstGeom prst="rect">
            <a:avLst/>
          </a:prstGeom>
        </p:spPr>
      </p:pic>
      <p:sp>
        <p:nvSpPr>
          <p:cNvPr id="4" name="TextBox 3"/>
          <p:cNvSpPr txBox="1"/>
          <p:nvPr/>
        </p:nvSpPr>
        <p:spPr>
          <a:xfrm>
            <a:off x="3210203" y="6251170"/>
            <a:ext cx="252408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dirty="0" smtClean="0"/>
              <a:t>Plot </a:t>
            </a:r>
            <a:r>
              <a:rPr lang="en-US" dirty="0"/>
              <a:t>of Train/Validation</a:t>
            </a:r>
            <a:endParaRPr kumimoji="0" lang="en-US" sz="1800" b="0" i="0" u="none" strike="noStrike" cap="none" spc="0" normalizeH="0" baseline="0" dirty="0">
              <a:ln>
                <a:noFill/>
              </a:ln>
              <a:solidFill>
                <a:srgbClr val="000000"/>
              </a:solidFill>
              <a:effectLst/>
              <a:uFillTx/>
              <a:latin typeface="맑은 고딕"/>
              <a:ea typeface="맑은 고딕"/>
              <a:cs typeface="맑은 고딕"/>
              <a:sym typeface="맑은 고딕"/>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76866"/>
            <a:ext cx="9144000" cy="2274536"/>
          </a:xfrm>
          <a:prstGeom prst="rect">
            <a:avLst/>
          </a:prstGeom>
        </p:spPr>
      </p:pic>
    </p:spTree>
    <p:extLst>
      <p:ext uri="{BB962C8B-B14F-4D97-AF65-F5344CB8AC3E}">
        <p14:creationId xmlns:p14="http://schemas.microsoft.com/office/powerpoint/2010/main" val="1821833774"/>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p:cNvSpPr>
          <p:nvPr>
            <p:ph type="title"/>
          </p:nvPr>
        </p:nvSpPr>
        <p:spPr>
          <a:prstGeom prst="rect">
            <a:avLst/>
          </a:prstGeom>
        </p:spPr>
        <p:txBody>
          <a:bodyPr/>
          <a:lstStyle/>
          <a:p>
            <a:r>
              <a:rPr lang="en-US" dirty="0" smtClean="0"/>
              <a:t>Conclusion</a:t>
            </a:r>
            <a:endParaRPr dirty="0"/>
          </a:p>
        </p:txBody>
      </p:sp>
      <p:sp>
        <p:nvSpPr>
          <p:cNvPr id="286" name="Shape 286"/>
          <p:cNvSpPr>
            <a:spLocks noGrp="1"/>
          </p:cNvSpPr>
          <p:nvPr>
            <p:ph type="body" idx="1"/>
          </p:nvPr>
        </p:nvSpPr>
        <p:spPr>
          <a:prstGeom prst="rect">
            <a:avLst/>
          </a:prstGeom>
        </p:spPr>
        <p:txBody>
          <a:bodyPr/>
          <a:lstStyle/>
          <a:p>
            <a:r>
              <a:rPr lang="en-US" dirty="0"/>
              <a:t>Siamese network with </a:t>
            </a:r>
            <a:r>
              <a:rPr lang="en-US" dirty="0" smtClean="0"/>
              <a:t>VGG Net 16</a:t>
            </a:r>
          </a:p>
          <a:p>
            <a:r>
              <a:rPr lang="en-US" dirty="0" smtClean="0"/>
              <a:t>Painter recognition is fundamental in many applications. </a:t>
            </a:r>
          </a:p>
          <a:p>
            <a:r>
              <a:rPr lang="en-US" dirty="0" smtClean="0"/>
              <a:t>Low accuracy can be improve by parameters</a:t>
            </a:r>
          </a:p>
          <a:p>
            <a:r>
              <a:rPr lang="en-US" dirty="0" smtClean="0"/>
              <a:t>Class balancing was most challenge such as each epoch, and batch-balancing.  </a:t>
            </a:r>
          </a:p>
          <a:p>
            <a:r>
              <a:rPr lang="en-US" dirty="0" smtClean="0"/>
              <a:t>I believe this project was totally necessary because I can’t tell the different between paints.</a:t>
            </a:r>
          </a:p>
          <a:p>
            <a:r>
              <a:rPr lang="en-US" dirty="0" smtClean="0"/>
              <a:t>If I had two more weeks I would like to improve accuracy. </a:t>
            </a:r>
          </a:p>
          <a:p>
            <a:endParaRPr lang="en-US" dirty="0" smtClean="0"/>
          </a:p>
        </p:txBody>
      </p:sp>
    </p:spTree>
    <p:extLst>
      <p:ext uri="{BB962C8B-B14F-4D97-AF65-F5344CB8AC3E}">
        <p14:creationId xmlns:p14="http://schemas.microsoft.com/office/powerpoint/2010/main" val="328270268"/>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테마">
  <a:themeElements>
    <a:clrScheme name="Office 테마">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테마">
      <a:majorFont>
        <a:latin typeface="Helvetica"/>
        <a:ea typeface="Helvetica"/>
        <a:cs typeface="Helvetica"/>
      </a:majorFont>
      <a:minorFont>
        <a:latin typeface="Calibri"/>
        <a:ea typeface="Calibri"/>
        <a:cs typeface="Calibri"/>
      </a:minorFont>
    </a:fontScheme>
    <a:fmtScheme name="Office 테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테마">
  <a:themeElements>
    <a:clrScheme name="Office 테마">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테마">
      <a:majorFont>
        <a:latin typeface="Helvetica"/>
        <a:ea typeface="Helvetica"/>
        <a:cs typeface="Helvetica"/>
      </a:majorFont>
      <a:minorFont>
        <a:latin typeface="Calibri"/>
        <a:ea typeface="Calibri"/>
        <a:cs typeface="Calibri"/>
      </a:minorFont>
    </a:fontScheme>
    <a:fmtScheme name="Office 테마">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맑은 고딕"/>
            <a:ea typeface="맑은 고딕"/>
            <a:cs typeface="맑은 고딕"/>
            <a:sym typeface="맑은 고딕"/>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1412</TotalTime>
  <Words>379</Words>
  <Application>Microsoft Macintosh PowerPoint</Application>
  <PresentationFormat>On-screen Show (4:3)</PresentationFormat>
  <Paragraphs>63</Paragraphs>
  <Slides>9</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맑은 고딕</vt:lpstr>
      <vt:lpstr>Arial</vt:lpstr>
      <vt:lpstr>Office 테마</vt:lpstr>
      <vt:lpstr>PowerPoint Presentation</vt:lpstr>
      <vt:lpstr>Data</vt:lpstr>
      <vt:lpstr>Challenges</vt:lpstr>
      <vt:lpstr>Environment</vt:lpstr>
      <vt:lpstr>Artistic Style Transfer</vt:lpstr>
      <vt:lpstr>Architecture</vt:lpstr>
      <vt:lpstr>Parameter</vt:lpstr>
      <vt:lpstr>Result</vt:lpstr>
      <vt:lpstr>Conclusion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Oh, Se Y</cp:lastModifiedBy>
  <cp:revision>51</cp:revision>
  <dcterms:modified xsi:type="dcterms:W3CDTF">2017-07-20T21:52:46Z</dcterms:modified>
</cp:coreProperties>
</file>